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3905" cy="6858000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3" name="Retângulo arredondado 307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74" name="Retângulo arredondado 307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75" name="Retângulo arredondado 307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76" name="Retângulo arredondado 307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77" name="Retângulo arredondado 307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78" name="Retângulo arredondado 307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79" name="Retângulo arredondado 307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0" name="Retângulo arredondado 307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1" name="Retângulo arredondado 308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2" name="Retângulo arredondado 308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3" name="Retângulo arredondado 308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4" name="Retângulo arredondado 308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5" name="Retângulo arredondado 308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6" name="Retângulo arredondado 308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3087" name="Espaço Reservado para Imagem de Slide 3086"/>
          <p:cNvSpPr>
            <a:spLocks noGrp="1"/>
          </p:cNvSpPr>
          <p:nvPr>
            <p:ph type="sldImg"/>
          </p:nvPr>
        </p:nvSpPr>
        <p:spPr>
          <a:xfrm>
            <a:off x="381000" y="695325"/>
            <a:ext cx="6072188" cy="34051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</a:p>
        </p:txBody>
      </p:sp>
      <p:sp>
        <p:nvSpPr>
          <p:cNvPr id="3088" name="Espaço Reservado para Texto 3087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2588" cy="40909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/>
          </a:p>
        </p:txBody>
      </p:sp>
      <p:sp>
        <p:nvSpPr>
          <p:cNvPr id="3089" name="Espaço Reservado para Cabeçalho 3088"/>
          <p:cNvSpPr>
            <a:spLocks noGrp="1"/>
          </p:cNvSpPr>
          <p:nvPr>
            <p:ph type="hdr"/>
          </p:nvPr>
        </p:nvSpPr>
        <p:spPr>
          <a:xfrm>
            <a:off x="0" y="0"/>
            <a:ext cx="2951163" cy="4333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3090" name="Espaço Reservado para Data 3089"/>
          <p:cNvSpPr>
            <a:spLocks noGrp="1"/>
          </p:cNvSpPr>
          <p:nvPr>
            <p:ph type="dt"/>
          </p:nvPr>
        </p:nvSpPr>
        <p:spPr>
          <a:xfrm>
            <a:off x="3881438" y="0"/>
            <a:ext cx="2951162" cy="4333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3091" name="Espaço Reservado para Rodapé 3090"/>
          <p:cNvSpPr>
            <a:spLocks noGrp="1"/>
          </p:cNvSpPr>
          <p:nvPr>
            <p:ph type="ftr"/>
          </p:nvPr>
        </p:nvSpPr>
        <p:spPr>
          <a:xfrm>
            <a:off x="0" y="8686800"/>
            <a:ext cx="2951163" cy="4333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3092" name="Espaço Reservado para Número de Slide 3091"/>
          <p:cNvSpPr>
            <a:spLocks noGrp="1"/>
          </p:cNvSpPr>
          <p:nvPr>
            <p:ph type="sldNum"/>
          </p:nvPr>
        </p:nvSpPr>
        <p:spPr>
          <a:xfrm>
            <a:off x="3881438" y="8686800"/>
            <a:ext cx="2951162" cy="4333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09" name="Espaço Reservado para Imagem de Slide 43008"/>
          <p:cNvSpPr txBox="1"/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010" name="Espaço Reservado para Texto 43009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43011" name="Caixa de Texto 43010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 defTabSz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sz="1200" baseline="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200" baseline="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5" name="Espaço Reservado para Imagem de Slide 52224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226" name="Espaço Reservado para Texto 52225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49" name="Espaço Reservado para Imagem de Slide 53248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250" name="Espaço Reservado para Texto 53249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3" name="Espaço Reservado para Imagem de Slide 54272"/>
          <p:cNvSpPr txBox="1"/>
          <p:nvPr>
            <p:ph type="sldImg"/>
          </p:nvPr>
        </p:nvSpPr>
        <p:spPr>
          <a:xfrm>
            <a:off x="-11798300" y="-11796712"/>
            <a:ext cx="11793538" cy="124872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4" name="Espaço Reservado para Texto 5427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7" name="Espaço Reservado para Imagem de Slide 55296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298" name="Espaço Reservado para Texto 5529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1" name="Espaço Reservado para Imagem de Slide 56320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22" name="Espaço Reservado para Texto 56321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7345" name="Espaço Reservado para Imagem de Slide 57344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346" name="Espaço Reservado para Texto 57345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69" name="Espaço Reservado para Imagem de Slide 58368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370" name="Espaço Reservado para Texto 58369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3" name="Espaço Reservado para Imagem de Slide 59392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394" name="Espaço Reservado para Texto 5939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7" name="Espaço Reservado para Imagem de Slide 60416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418" name="Espaço Reservado para Texto 6041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41" name="Espaço Reservado para Imagem de Slide 61440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42" name="Espaço Reservado para Texto 61441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3" name="Espaço Reservado para Imagem de Slide 44032"/>
          <p:cNvSpPr txBox="1"/>
          <p:nvPr>
            <p:ph type="sldImg"/>
          </p:nvPr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034" name="Espaço Reservado para Texto 4403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5" name="Espaço Reservado para Imagem de Slide 62464"/>
          <p:cNvSpPr txBox="1"/>
          <p:nvPr>
            <p:ph type="sldImg"/>
          </p:nvPr>
        </p:nvSpPr>
        <p:spPr>
          <a:xfrm>
            <a:off x="381000" y="695325"/>
            <a:ext cx="6078538" cy="34115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466" name="Espaço Reservado para Texto 62465"/>
          <p:cNvSpPr txBox="1"/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89" name="Espaço Reservado para Imagem de Slide 63488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490" name="Espaço Reservado para Texto 63489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3" name="Espaço Reservado para Imagem de Slide 64512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4" name="Espaço Reservado para Texto 6451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7" name="Espaço Reservado para Imagem de Slide 65536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38" name="Espaço Reservado para Texto 6553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1" name="Espaço Reservado para Imagem de Slide 66560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562" name="Espaço Reservado para Texto 66561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5" name="Espaço Reservado para Imagem de Slide 67584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586" name="Espaço Reservado para Texto 67585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609" name="Espaço Reservado para Imagem de Slide 68608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610" name="Espaço Reservado para Texto 68609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9633" name="Espaço Reservado para Imagem de Slide 69632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634" name="Espaço Reservado para Texto 6963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0657" name="Espaço Reservado para Imagem de Slide 70656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658" name="Espaço Reservado para Texto 7065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81" name="Espaço Reservado para Imagem de Slide 71680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682" name="Espaço Reservado para Texto 71681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7" name="Espaço Reservado para Imagem de Slide 45056"/>
          <p:cNvSpPr txBox="1"/>
          <p:nvPr>
            <p:ph type="sldImg"/>
          </p:nvPr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058" name="Espaço Reservado para Texto 4505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2705" name="Espaço Reservado para Imagem de Slide 72704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706" name="Espaço Reservado para Texto 72705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29" name="Espaço Reservado para Imagem de Slide 73728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730" name="Espaço Reservado para Texto 73729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3" name="Espaço Reservado para Imagem de Slide 74752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754" name="Espaço Reservado para Texto 7475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5777" name="Espaço Reservado para Imagem de Slide 75776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778" name="Espaço Reservado para Texto 7577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6801" name="Espaço Reservado para Imagem de Slide 76800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802" name="Espaço Reservado para Texto 76801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7825" name="Espaço Reservado para Imagem de Slide 77824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826" name="Espaço Reservado para Texto 77825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8849" name="Espaço Reservado para Imagem de Slide 78848"/>
          <p:cNvSpPr txBox="1"/>
          <p:nvPr>
            <p:ph type="sldImg"/>
          </p:nvPr>
        </p:nvSpPr>
        <p:spPr>
          <a:xfrm>
            <a:off x="-11798300" y="-11796712"/>
            <a:ext cx="11795125" cy="124888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0" name="Espaço Reservado para Texto 78849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9873" name="Espaço Reservado para Imagem de Slide 79872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874" name="Espaço Reservado para Texto 7987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7" name="Espaço Reservado para Imagem de Slide 80896"/>
          <p:cNvSpPr txBox="1"/>
          <p:nvPr>
            <p:ph type="sldImg"/>
          </p:nvPr>
        </p:nvSpPr>
        <p:spPr>
          <a:xfrm>
            <a:off x="-11798300" y="-11796712"/>
            <a:ext cx="11796713" cy="1249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898" name="Espaço Reservado para Texto 8089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1" name="Espaço Reservado para Imagem de Slide 46080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2" name="Espaço Reservado para Texto 46081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5" name="Espaço Reservado para Imagem de Slide 47104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6" name="Espaço Reservado para Texto 47105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29" name="Espaço Reservado para Imagem de Slide 48128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0" name="Espaço Reservado para Texto 48129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3" name="Espaço Reservado para Imagem de Slide 49152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154" name="Espaço Reservado para Texto 49153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7" name="Espaço Reservado para Imagem de Slide 50176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78" name="Espaço Reservado para Texto 50177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1" name="Espaço Reservado para Imagem de Slide 51200"/>
          <p:cNvSpPr txBox="1"/>
          <p:nvPr>
            <p:ph type="sldImg"/>
          </p:nvPr>
        </p:nvSpPr>
        <p:spPr>
          <a:xfrm>
            <a:off x="-11798300" y="-11796712"/>
            <a:ext cx="11798300" cy="124920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2" name="Espaço Reservado para Texto 51201"/>
          <p:cNvSpPr txBox="1"/>
          <p:nvPr>
            <p:ph type="body" idx="1"/>
          </p:nvPr>
        </p:nvSpPr>
        <p:spPr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/>
          </a:p>
        </p:txBody>
      </p:sp>
      <p:sp>
        <p:nvSpPr>
          <p:cNvPr id="2" name="Espaço Reservado para Número de Slide 1"/>
          <p:cNvSpPr/>
          <p:nvPr>
            <p:ph type="sldNum" idx="2"/>
          </p:nvPr>
        </p:nvSpPr>
        <p:spPr/>
        <p:txBody>
          <a:bodyPr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Segoe UI" panose="020B0502040204020203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238" y="1122363"/>
            <a:ext cx="9145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238" y="3602038"/>
            <a:ext cx="9145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14197" y="274638"/>
            <a:ext cx="2734866" cy="58197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46054" cy="58197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238" y="1122363"/>
            <a:ext cx="9145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238" y="3602038"/>
            <a:ext cx="9145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980" y="1709738"/>
            <a:ext cx="105172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980" y="4589463"/>
            <a:ext cx="105172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65004" cy="39528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3584" y="1604963"/>
            <a:ext cx="5365004" cy="39528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365125"/>
            <a:ext cx="10517243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919" y="1681163"/>
            <a:ext cx="515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919" y="2505075"/>
            <a:ext cx="5158593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164" y="1681163"/>
            <a:ext cx="51839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164" y="2505075"/>
            <a:ext cx="518399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21341" y="273050"/>
            <a:ext cx="2737247" cy="52847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53060" cy="528478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980" y="1709738"/>
            <a:ext cx="105172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980" y="4589463"/>
            <a:ext cx="105172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0337" cy="44942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8726" y="1600200"/>
            <a:ext cx="5360337" cy="44942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365125"/>
            <a:ext cx="10517243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919" y="1681163"/>
            <a:ext cx="515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919" y="2505075"/>
            <a:ext cx="5158593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164" y="1681163"/>
            <a:ext cx="51839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164" y="2505075"/>
            <a:ext cx="518399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5" name="Título 102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39463" cy="11112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026" name="Espaço Reservado para Texto 102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39463" cy="4494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027" name="Espaço Reservado para Data 1026"/>
          <p:cNvSpPr>
            <a:spLocks noGrp="1"/>
          </p:cNvSpPr>
          <p:nvPr>
            <p:ph type="dt"/>
          </p:nvPr>
        </p:nvSpPr>
        <p:spPr>
          <a:xfrm>
            <a:off x="609600" y="6245225"/>
            <a:ext cx="2811463" cy="444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lstStyle>
            <a:lvl1pPr>
              <a:defRPr sz="1400">
                <a:latin typeface="Gotham" charset="0"/>
              </a:defRPr>
            </a:lvl1pPr>
          </a:lstStyle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1028" name="Espaço Reservado para Rodapé 1027"/>
          <p:cNvSpPr>
            <a:spLocks noGrp="1"/>
          </p:cNvSpPr>
          <p:nvPr>
            <p:ph type="ftr"/>
          </p:nvPr>
        </p:nvSpPr>
        <p:spPr>
          <a:xfrm>
            <a:off x="4165600" y="6245225"/>
            <a:ext cx="3827463" cy="444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lstStyle>
            <a:lvl1pPr algn="ctr">
              <a:defRPr sz="1400">
                <a:latin typeface="Gotham" charset="0"/>
              </a:defRPr>
            </a:lvl1pPr>
          </a:lstStyle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/>
          </a:p>
        </p:txBody>
      </p:sp>
      <p:sp>
        <p:nvSpPr>
          <p:cNvPr id="1029" name="Espaço Reservado para Número de Slide 1028"/>
          <p:cNvSpPr>
            <a:spLocks noGrp="1"/>
          </p:cNvSpPr>
          <p:nvPr>
            <p:ph type="sldNum"/>
          </p:nvPr>
        </p:nvSpPr>
        <p:spPr>
          <a:xfrm>
            <a:off x="8737600" y="6245225"/>
            <a:ext cx="2811463" cy="444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lstStyle>
            <a:lvl1pPr algn="r">
              <a:defRPr sz="1400">
                <a:latin typeface="Gotham" charset="0"/>
              </a:defRPr>
            </a:lvl1pPr>
          </a:lstStyle>
          <a:p>
            <a:pPr lvl="0" defTabSz="0" eaLnBrk="1" hangingPunct="1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  <p:pic>
        <p:nvPicPr>
          <p:cNvPr id="1030" name="Imagem 10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j-cs"/>
        </a:defRPr>
      </a:lvl2pPr>
      <a:lvl3pPr marL="1143000" lvl="2" indent="-22860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j-cs"/>
        </a:defRPr>
      </a:lvl3pPr>
      <a:lvl4pPr marL="1600200" lvl="3" indent="-22860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j-cs"/>
        </a:defRPr>
      </a:lvl4pPr>
      <a:lvl5pPr marL="2057400" lvl="4" indent="-228600" algn="ctr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j-cs"/>
        </a:defRPr>
      </a:lvl5pPr>
    </p:titleStyle>
    <p:bodyStyle>
      <a:lvl1pPr marL="342900" lvl="0" indent="-342900" algn="l" defTabSz="44958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5pPr>
      <a:lvl6pPr marL="2514600" lvl="5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6pPr>
      <a:lvl7pPr marL="2971800" lvl="6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7pPr>
      <a:lvl8pPr marL="3429000" lvl="7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8pPr>
      <a:lvl9pPr marL="3886200" lvl="8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Gotham" charset="0"/>
          <a:ea typeface="Arial" panose="020B0604020202020204" pitchFamily="34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Espaço Reservado para Data 2048"/>
          <p:cNvSpPr>
            <a:spLocks noGrp="1"/>
          </p:cNvSpPr>
          <p:nvPr>
            <p:ph type="dt"/>
          </p:nvPr>
        </p:nvSpPr>
        <p:spPr>
          <a:xfrm>
            <a:off x="838200" y="6356350"/>
            <a:ext cx="2719388" cy="3413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aseline="0" dirty="0" err="1">
                <a:cs typeface="Segoe UI" panose="020B0502040204020203" charset="0"/>
              </a:rPr>
              <a:t>20/05/19</a:t>
            </a:r>
            <a:endParaRPr lang="pt-BR" altLang="x-none" sz="1800" baseline="0" dirty="0" err="1">
              <a:solidFill>
                <a:srgbClr val="000000"/>
              </a:solidFill>
              <a:latin typeface="Calibri" panose="020F0502020204030204" charset="0"/>
              <a:ea typeface="Segoe UI" panose="020B0502040204020203" charset="0"/>
            </a:endParaRPr>
          </a:p>
        </p:txBody>
      </p:sp>
      <p:sp>
        <p:nvSpPr>
          <p:cNvPr id="2050" name="Caixa de Texto 2049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051" name="Espaço Reservado para Número de Slide 2050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19388" cy="3413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baseline="0" dirty="0" err="1">
                <a:cs typeface="Segoe UI" panose="020B0502040204020203" charset="0"/>
              </a:rPr>
            </a:fld>
            <a:endParaRPr lang="pt-BR" altLang="x-none" baseline="0" dirty="0" err="1">
              <a:cs typeface="Segoe UI" panose="020B0502040204020203" charset="0"/>
            </a:endParaRPr>
          </a:p>
        </p:txBody>
      </p:sp>
      <p:sp>
        <p:nvSpPr>
          <p:cNvPr id="2052" name="Título 205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48988" cy="112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2053" name="Espaço Reservado para Texto 2052"/>
          <p:cNvSpPr>
            <a:spLocks noGrp="1"/>
          </p:cNvSpPr>
          <p:nvPr>
            <p:ph type="body" idx="1"/>
          </p:nvPr>
        </p:nvSpPr>
        <p:spPr>
          <a:xfrm>
            <a:off x="609600" y="1604963"/>
            <a:ext cx="10948988" cy="39528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88920" rIns="0" bIns="0" anchor="t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l" defTabSz="449580" rtl="0" eaLnBrk="1" fontAlgn="base" latinLnBrk="0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49580" rtl="0" eaLnBrk="1" fontAlgn="base" latinLnBrk="0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2pPr>
      <a:lvl3pPr marL="1143000" lvl="2" indent="-228600" algn="l" defTabSz="449580" rtl="0" eaLnBrk="1" fontAlgn="base" latinLnBrk="0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3pPr>
      <a:lvl4pPr marL="1600200" lvl="3" indent="-228600" algn="l" defTabSz="449580" rtl="0" eaLnBrk="1" fontAlgn="base" latinLnBrk="0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4pPr>
      <a:lvl5pPr marL="2057400" lvl="4" indent="-228600" algn="l" defTabSz="449580" rtl="0" eaLnBrk="1" fontAlgn="base" latinLnBrk="0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49580" rtl="0" eaLnBrk="1" fontAlgn="base" latinLnBrk="0" hangingPunct="1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75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1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1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1">
        <a:lnSpc>
          <a:spcPct val="75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5pPr>
      <a:lvl6pPr marL="2514600" lvl="5" indent="-228600" algn="l" defTabSz="449580" rtl="0" eaLnBrk="1" fontAlgn="base" latinLnBrk="0" hangingPunct="1">
        <a:lnSpc>
          <a:spcPct val="75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6pPr>
      <a:lvl7pPr marL="2971800" lvl="6" indent="-228600" algn="l" defTabSz="449580" rtl="0" eaLnBrk="1" fontAlgn="base" latinLnBrk="0" hangingPunct="1">
        <a:lnSpc>
          <a:spcPct val="75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7pPr>
      <a:lvl8pPr marL="3429000" lvl="7" indent="-228600" algn="l" defTabSz="449580" rtl="0" eaLnBrk="1" fontAlgn="base" latinLnBrk="0" hangingPunct="1">
        <a:lnSpc>
          <a:spcPct val="75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8pPr>
      <a:lvl9pPr marL="3886200" lvl="8" indent="-228600" algn="l" defTabSz="449580" rtl="0" eaLnBrk="1" fontAlgn="base" latinLnBrk="0" hangingPunct="1">
        <a:lnSpc>
          <a:spcPct val="75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7" name="Forma livre 4096"/>
          <p:cNvSpPr/>
          <p:nvPr/>
        </p:nvSpPr>
        <p:spPr>
          <a:xfrm>
            <a:off x="6886575" y="0"/>
            <a:ext cx="5305425" cy="6869113"/>
          </a:xfrm>
          <a:custGeom>
            <a:avLst/>
            <a:gdLst>
              <a:gd name="G0" fmla="+- 1 0 0"/>
              <a:gd name="G1" fmla="*/ G0 1 62767"/>
              <a:gd name="G2" fmla="+- 20608 0 0"/>
              <a:gd name="G3" fmla="*/ G2 1 52889"/>
              <a:gd name="G4" fmla="+- 56912 0 0"/>
              <a:gd name="G5" fmla="*/ G4 1 62767"/>
              <a:gd name="G6" fmla="+- 1 0 0"/>
              <a:gd name="G7" fmla="*/ G6 1 52889"/>
              <a:gd name="G8" fmla="+- 16637 0 0"/>
              <a:gd name="G9" fmla="*/ G8 1 62767"/>
              <a:gd name="G10" fmla="+- 1 0 0"/>
              <a:gd name="G11" fmla="*/ G10 1 52889"/>
              <a:gd name="G12" fmla="+- 16637 0 0"/>
              <a:gd name="G13" fmla="*/ G12 1 62767"/>
              <a:gd name="G14" fmla="+- 64328 0 0"/>
              <a:gd name="G15" fmla="*/ G14 1 52889"/>
              <a:gd name="G16" fmla="+- 1 0 0"/>
              <a:gd name="G17" fmla="*/ G16 1 62767"/>
              <a:gd name="G18" fmla="+- 20608 0 0"/>
              <a:gd name="G19" fmla="*/ G18 1 52889"/>
              <a:gd name="G20" fmla="+- 14739 0 0"/>
              <a:gd name="G21" fmla="+- 19080 0 0"/>
              <a:gd name="txL" fmla="*/ 0 w 0"/>
              <a:gd name="txT" fmla="*/ 0 h 0"/>
            </a:gdLst>
            <a:ahLst/>
            <a:cxnLst/>
            <a:rect l="txL" t="txT" r="G20" b="G21"/>
            <a:pathLst>
              <a:path>
                <a:moveTo>
                  <a:pt x="0" y="6858000"/>
                </a:moveTo>
                <a:lnTo>
                  <a:pt x="3955312" y="0"/>
                </a:lnTo>
                <a:lnTo>
                  <a:pt x="5305647" y="0"/>
                </a:lnTo>
                <a:lnTo>
                  <a:pt x="5305647" y="6868633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B54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4098" name="Conector Reto 4097"/>
          <p:cNvSpPr/>
          <p:nvPr/>
        </p:nvSpPr>
        <p:spPr>
          <a:xfrm flipH="1">
            <a:off x="6759575" y="0"/>
            <a:ext cx="4035425" cy="6869113"/>
          </a:xfrm>
          <a:prstGeom prst="line">
            <a:avLst/>
          </a:prstGeom>
          <a:ln w="6480" cap="flat" cmpd="sng">
            <a:solidFill>
              <a:srgbClr val="006FB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pic>
        <p:nvPicPr>
          <p:cNvPr id="4099" name="Imagem 4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24650"/>
            <a:ext cx="12193588" cy="13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Imagem 40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101850"/>
            <a:ext cx="5791200" cy="302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3" name="Título 13312"/>
          <p:cNvSpPr>
            <a:spLocks noGrp="1"/>
          </p:cNvSpPr>
          <p:nvPr>
            <p:ph type="title"/>
          </p:nvPr>
        </p:nvSpPr>
        <p:spPr>
          <a:xfrm>
            <a:off x="609600" y="-146050"/>
            <a:ext cx="10972800" cy="1982788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</a:rPr>
              <a:t>       </a:t>
            </a:r>
            <a:br>
              <a:rPr lang="pt-BR" altLang="x-none" sz="3200" b="1" dirty="0" err="1">
                <a:solidFill>
                  <a:srgbClr val="0066FF"/>
                </a:solidFill>
              </a:rPr>
            </a:br>
            <a:r>
              <a:rPr lang="pt-BR" altLang="x-none" sz="3200" b="1" dirty="0" err="1">
                <a:solidFill>
                  <a:srgbClr val="0066FF"/>
                </a:solidFill>
              </a:rPr>
              <a:t>           COMO FISCALIZAR</a:t>
            </a:r>
            <a:r>
              <a:rPr lang="pt-BR" altLang="x-none" sz="3200" b="1" dirty="0" err="1"/>
              <a:t> </a:t>
            </a:r>
            <a:br>
              <a:rPr lang="pt-BR" altLang="x-none" sz="6000" b="1" dirty="0" err="1"/>
            </a:br>
            <a:endParaRPr lang="pt-BR" altLang="x-none" sz="6000" b="1" dirty="0" err="1"/>
          </a:p>
        </p:txBody>
      </p:sp>
      <p:sp>
        <p:nvSpPr>
          <p:cNvPr id="13314" name="Espaço Reservado para Texto 1331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  </a:t>
            </a:r>
            <a:r>
              <a:rPr lang="pt-BR" altLang="x-none" sz="2400" dirty="0" err="1"/>
              <a:t>Verificar se a formalização ocorreu de </a:t>
            </a:r>
            <a:r>
              <a:rPr lang="pt-BR" altLang="x-none" sz="2400" b="1" dirty="0" err="1"/>
              <a:t>acordo com as normas </a:t>
            </a:r>
            <a:endParaRPr lang="pt-BR" altLang="x-none" sz="2400" b="1" dirty="0" err="1"/>
          </a:p>
          <a:p>
            <a:pPr indent="-312420" defTabSz="0">
              <a:spcBef>
                <a:spcPts val="6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Acompanhamento da execução; 	</a:t>
            </a:r>
            <a:endParaRPr lang="pt-BR" altLang="x-none" sz="2400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	         </a:t>
            </a:r>
            <a:endParaRPr lang="pt-BR" altLang="x-none" sz="2400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Acompanhamento pelo SIT;</a:t>
            </a:r>
            <a:endParaRPr lang="pt-BR" altLang="x-none" sz="2400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</a:t>
            </a:r>
            <a:endParaRPr lang="pt-BR" altLang="x-none" sz="2400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Visitas periódicas </a:t>
            </a:r>
            <a:r>
              <a:rPr lang="pt-BR" altLang="x-none" sz="2400" i="1" dirty="0" err="1"/>
              <a:t>in loco;</a:t>
            </a:r>
            <a:endParaRPr lang="pt-BR" altLang="x-none" sz="2400" i="1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i="1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Solicitar documentos ou esclarecimentos quando necessário; </a:t>
            </a:r>
            <a:endParaRPr lang="pt-BR" altLang="x-none" sz="2400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dirty="0" err="1"/>
          </a:p>
          <a:p>
            <a:pPr indent="-312420" defTabSz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Documentar os fatos e atestar a regularidade ou  irregularidade. </a:t>
            </a:r>
            <a:endParaRPr lang="pt-BR" altLang="x-none" sz="2400" dirty="0" err="1"/>
          </a:p>
        </p:txBody>
      </p:sp>
      <p:pic>
        <p:nvPicPr>
          <p:cNvPr id="13315" name="Imagem 13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413" y="438150"/>
            <a:ext cx="1344612" cy="107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7" name="Título 14336"/>
          <p:cNvSpPr>
            <a:spLocks noGrp="1"/>
          </p:cNvSpPr>
          <p:nvPr>
            <p:ph type="title"/>
          </p:nvPr>
        </p:nvSpPr>
        <p:spPr>
          <a:xfrm>
            <a:off x="166688" y="2873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Vamos falar um pouco de...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pic>
        <p:nvPicPr>
          <p:cNvPr id="14338" name="Imagem 14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63" y="1374775"/>
            <a:ext cx="9199562" cy="488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Caixa de Texto 14338"/>
          <p:cNvSpPr txBox="1"/>
          <p:nvPr/>
        </p:nvSpPr>
        <p:spPr>
          <a:xfrm>
            <a:off x="7104063" y="1511300"/>
            <a:ext cx="4033837" cy="14620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solidFill>
                <a:srgbClr val="000000"/>
              </a:solidFill>
            </a:endParaRPr>
          </a:p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7200" b="1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    ...SIT? </a:t>
            </a:r>
            <a:endParaRPr lang="pt-BR" altLang="x-none" sz="7200" b="1" dirty="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1" name="Título 1536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4863" cy="113665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>
                <a:solidFill>
                  <a:srgbClr val="0066FF"/>
                </a:solidFill>
              </a:rPr>
              <a:t>Video TCE/PR</a:t>
            </a:r>
            <a:endParaRPr lang="pt-BR" altLang="x-none" dirty="0" err="1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5" name="Título 16384"/>
          <p:cNvSpPr>
            <a:spLocks noGrp="1"/>
          </p:cNvSpPr>
          <p:nvPr>
            <p:ph type="title"/>
          </p:nvPr>
        </p:nvSpPr>
        <p:spPr>
          <a:xfrm>
            <a:off x="609600" y="-146050"/>
            <a:ext cx="10972800" cy="1982788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</a:t>
            </a:r>
            <a:b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          FISCAL DO CONVÊNIO</a:t>
            </a:r>
            <a:r>
              <a:rPr lang="pt-BR" altLang="x-none" sz="3200" b="1" dirty="0" err="1">
                <a:cs typeface="Arial Unicode MS" pitchFamily="32" charset="0"/>
              </a:rPr>
              <a:t> </a:t>
            </a:r>
            <a:br>
              <a:rPr lang="pt-BR" altLang="x-none" sz="6000" b="1" dirty="0" err="1">
                <a:cs typeface="Arial Unicode MS" pitchFamily="32" charset="0"/>
              </a:rPr>
            </a:br>
            <a:endParaRPr lang="pt-BR" altLang="x-none" sz="6000" b="1" dirty="0" err="1">
              <a:ea typeface="Arial Unicode MS" pitchFamily="32" charset="0"/>
            </a:endParaRPr>
          </a:p>
        </p:txBody>
      </p:sp>
      <p:sp>
        <p:nvSpPr>
          <p:cNvPr id="16386" name="Espaço Reservado para Texto 1638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marL="314325" indent="-314325" defTabSz="0">
              <a:buClr>
                <a:srgbClr val="000000"/>
              </a:buClr>
              <a:buSzPct val="100000"/>
              <a:buFont typeface="Wingdings" panose="05000000000000000000" pitchFamily="2" charset="2"/>
              <a:buChar char=""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Emissão do Termo de Cumprimento de Objetivos Atingidos, Conclusão ou Compatibilidade Físico Financeira:</a:t>
            </a:r>
            <a:endParaRPr lang="pt-BR" altLang="x-none" dirty="0" err="1"/>
          </a:p>
          <a:p>
            <a:pPr marL="314325" indent="-314325" defTabSz="0">
              <a:buClr>
                <a:srgbClr val="000000"/>
              </a:buClr>
              <a:buSzPct val="100000"/>
              <a:buNone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 </a:t>
            </a:r>
            <a:endParaRPr lang="pt-BR" altLang="x-none" dirty="0" err="1"/>
          </a:p>
          <a:p>
            <a:pPr marL="314325" indent="-314325" defTabSz="0">
              <a:buClr>
                <a:srgbClr val="000000"/>
              </a:buClr>
              <a:buSzPct val="100000"/>
              <a:buFont typeface="Wingdings" panose="05000000000000000000" pitchFamily="2" charset="2"/>
              <a:buChar char=""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 Registro no:</a:t>
            </a:r>
            <a:endParaRPr lang="pt-BR" altLang="x-none" dirty="0" err="1"/>
          </a:p>
          <a:p>
            <a:pPr marL="314325" indent="-314325" defTabSz="0">
              <a:buClr>
                <a:srgbClr val="000000"/>
              </a:buClr>
              <a:buSzPct val="100000"/>
              <a:buNone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            </a:t>
            </a:r>
            <a:endParaRPr lang="pt-BR" altLang="x-none" dirty="0" err="1"/>
          </a:p>
          <a:p>
            <a:pPr marL="314325" indent="-314325" defTabSz="0">
              <a:buClr>
                <a:srgbClr val="000000"/>
              </a:buClr>
              <a:buSzPct val="100000"/>
              <a:buNone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TERMO DE FISCALIZAÇÃO (quando da finalização</a:t>
            </a:r>
            <a:endParaRPr lang="pt-BR" altLang="x-none" dirty="0" err="1"/>
          </a:p>
          <a:p>
            <a:pPr marL="314325" indent="-314325" defTabSz="0">
              <a:buClr>
                <a:srgbClr val="000000"/>
              </a:buClr>
              <a:buSzPct val="100000"/>
              <a:buNone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do convênio).</a:t>
            </a:r>
            <a:endParaRPr lang="pt-BR" altLang="x-none" dirty="0" err="1"/>
          </a:p>
        </p:txBody>
      </p:sp>
      <p:pic>
        <p:nvPicPr>
          <p:cNvPr id="16387" name="Imagem 16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13" y="3311525"/>
            <a:ext cx="2908300" cy="1241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09" name="Título 17408"/>
          <p:cNvSpPr>
            <a:spLocks noGrp="1"/>
          </p:cNvSpPr>
          <p:nvPr>
            <p:ph type="title"/>
          </p:nvPr>
        </p:nvSpPr>
        <p:spPr>
          <a:xfrm>
            <a:off x="-26987" y="-1465262"/>
            <a:ext cx="10971212" cy="3444875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br>
              <a:rPr lang="pt-BR" altLang="x-none" dirty="0" err="1"/>
            </a:br>
            <a:br>
              <a:rPr lang="pt-BR" altLang="x-none" dirty="0" err="1"/>
            </a:br>
            <a:br>
              <a:rPr lang="pt-BR" altLang="x-none" dirty="0" err="1"/>
            </a:br>
            <a:r>
              <a:rPr lang="pt-BR" altLang="x-none" dirty="0" err="1"/>
              <a:t>                    </a:t>
            </a:r>
            <a:r>
              <a:rPr lang="pt-BR" altLang="x-none" sz="3600" b="1" dirty="0" err="1">
                <a:solidFill>
                  <a:srgbClr val="0066FF"/>
                </a:solidFill>
                <a:cs typeface="Arial Unicode MS" pitchFamily="32" charset="0"/>
              </a:rPr>
              <a:t>Prestação de contas</a:t>
            </a:r>
            <a:br>
              <a:rPr lang="pt-BR" altLang="x-none" sz="2400" b="1" dirty="0" err="1">
                <a:cs typeface="Arial Unicode MS" pitchFamily="32" charset="0"/>
              </a:rPr>
            </a:br>
            <a:endParaRPr lang="pt-BR" altLang="x-none" sz="2400" b="1" dirty="0" err="1">
              <a:ea typeface="Arial Unicode MS" pitchFamily="32" charset="0"/>
            </a:endParaRPr>
          </a:p>
        </p:txBody>
      </p:sp>
      <p:sp>
        <p:nvSpPr>
          <p:cNvPr id="17410" name="Espaço Reservado para Texto 1740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marL="0" indent="0" defTabSz="0">
              <a:spcBef>
                <a:spcPct val="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b="1" dirty="0" err="1"/>
              <a:t>  </a:t>
            </a:r>
            <a:endParaRPr lang="pt-BR" altLang="x-none" b="1" dirty="0" err="1"/>
          </a:p>
          <a:p>
            <a:pPr marL="0" indent="0" defTabSz="0">
              <a:spcBef>
                <a:spcPct val="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b="1" dirty="0" err="1"/>
              <a:t>Mas, se o Tomador não prestar contas e o convênio ficar irregular??</a:t>
            </a:r>
            <a:endParaRPr lang="pt-BR" altLang="x-none" b="1" dirty="0" err="1"/>
          </a:p>
        </p:txBody>
      </p:sp>
      <p:pic>
        <p:nvPicPr>
          <p:cNvPr id="17411" name="Imagem 17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3" y="3240088"/>
            <a:ext cx="4019550" cy="301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3" name="Título 1843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1412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b="1" dirty="0" err="1">
                <a:solidFill>
                  <a:srgbClr val="0066FF"/>
                </a:solidFill>
                <a:cs typeface="Arial Unicode MS" pitchFamily="32" charset="0"/>
              </a:rPr>
              <a:t>             TOMADA DE CONTAS ESPECIAL </a:t>
            </a:r>
            <a:br>
              <a:rPr lang="pt-BR" altLang="x-none" sz="2800" b="1" dirty="0" err="1">
                <a:solidFill>
                  <a:srgbClr val="0066FF"/>
                </a:solidFill>
                <a:cs typeface="Arial Unicode MS" pitchFamily="32" charset="0"/>
              </a:rPr>
            </a:br>
            <a:r>
              <a:rPr lang="pt-BR" altLang="x-none" sz="2800" b="1" dirty="0" err="1">
                <a:solidFill>
                  <a:srgbClr val="0066FF"/>
                </a:solidFill>
                <a:cs typeface="Arial Unicode MS" pitchFamily="32" charset="0"/>
              </a:rPr>
              <a:t>                     </a:t>
            </a:r>
            <a:endParaRPr lang="pt-BR" altLang="x-none" sz="28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18434" name="Espaço Reservado para Texto 1843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  </a:t>
            </a:r>
            <a:endParaRPr lang="pt-BR" altLang="x-none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b="1" dirty="0" err="1"/>
              <a:t>  Função: </a:t>
            </a:r>
            <a:endParaRPr lang="pt-BR" altLang="x-none" b="1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b="1" dirty="0" err="1"/>
              <a:t> </a:t>
            </a:r>
            <a:endParaRPr lang="pt-BR" altLang="x-none" b="1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b="1" dirty="0" err="1"/>
              <a:t>  </a:t>
            </a:r>
            <a:r>
              <a:rPr lang="pt-BR" altLang="x-none" dirty="0" err="1"/>
              <a:t>Apurar os fatos, identificar os responsáveis, quantificar o dano e providenciar o imediato     ressarcimento dos valores.</a:t>
            </a:r>
            <a:endParaRPr lang="pt-BR" altLang="x-none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7" name="Título 1945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1412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         TOMADA DE CONTAS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19458" name="Espaço Reservado para Texto 1945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  </a:t>
            </a:r>
            <a:r>
              <a:rPr lang="pt-BR" altLang="x-none" b="1" dirty="0" err="1">
                <a:solidFill>
                  <a:srgbClr val="FF0000"/>
                </a:solidFill>
              </a:rPr>
              <a:t>Hipóteses:</a:t>
            </a:r>
            <a:endParaRPr lang="pt-BR" altLang="x-none" b="1" dirty="0" err="1">
              <a:solidFill>
                <a:srgbClr val="FF0000"/>
              </a:solidFill>
            </a:endParaRPr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1)</a:t>
            </a:r>
            <a:r>
              <a:rPr lang="pt-BR" altLang="x-none" sz="2800" b="1" dirty="0" err="1"/>
              <a:t> </a:t>
            </a:r>
            <a:r>
              <a:rPr lang="pt-BR" altLang="x-none" sz="2800" dirty="0" err="1"/>
              <a:t>omissão do dever de prestar contas; </a:t>
            </a:r>
            <a:endParaRPr lang="pt-BR" altLang="x-none" sz="2800" dirty="0" err="1"/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800" dirty="0" err="1"/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2) ausência de comprovação da aplicação dos recursos repassados;</a:t>
            </a:r>
            <a:endParaRPr lang="pt-BR" altLang="x-none" sz="2800" dirty="0" err="1"/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800" dirty="0" err="1"/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3) ocorrência de desfalque ou desvio de dinheiro, bens ou valores públicos;</a:t>
            </a:r>
            <a:endParaRPr lang="pt-BR" altLang="x-none" sz="2800" dirty="0" err="1"/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800" dirty="0" err="1"/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4) prática de qualquer ato ilegal, ilegítimo ou antieconômico </a:t>
            </a:r>
            <a:endParaRPr lang="pt-BR" altLang="x-none" sz="2800" dirty="0" err="1"/>
          </a:p>
          <a:p>
            <a:pPr indent="-312420" defTabSz="0">
              <a:spcBef>
                <a:spcPts val="70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de que resulte dano ao erário.</a:t>
            </a:r>
            <a:endParaRPr lang="pt-BR" altLang="x-none" sz="28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1" name="Título 20480"/>
          <p:cNvSpPr>
            <a:spLocks noGrp="1"/>
          </p:cNvSpPr>
          <p:nvPr>
            <p:ph type="title"/>
          </p:nvPr>
        </p:nvSpPr>
        <p:spPr>
          <a:xfrm>
            <a:off x="447675" y="282575"/>
            <a:ext cx="10971213" cy="1141413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/>
              <a:t>                   </a:t>
            </a:r>
            <a:r>
              <a:rPr lang="pt-BR" altLang="x-none" sz="3200" b="1" dirty="0" err="1">
                <a:solidFill>
                  <a:srgbClr val="0066FF"/>
                </a:solidFill>
              </a:rPr>
              <a:t>Consequências da Abertura </a:t>
            </a:r>
            <a:br>
              <a:rPr lang="pt-BR" altLang="x-none" sz="3200" b="1" dirty="0" err="1">
                <a:solidFill>
                  <a:srgbClr val="0066FF"/>
                </a:solidFill>
              </a:rPr>
            </a:br>
            <a:r>
              <a:rPr lang="pt-BR" altLang="x-none" sz="3200" b="1" dirty="0" err="1">
                <a:solidFill>
                  <a:srgbClr val="0066FF"/>
                </a:solidFill>
              </a:rPr>
              <a:t>                   de uma Tomadas de Contas</a:t>
            </a:r>
            <a:endParaRPr lang="pt-BR" altLang="x-none" sz="3200" b="1" dirty="0" err="1">
              <a:solidFill>
                <a:srgbClr val="0066FF"/>
              </a:solidFill>
            </a:endParaRPr>
          </a:p>
        </p:txBody>
      </p:sp>
      <p:sp>
        <p:nvSpPr>
          <p:cNvPr id="20482" name="Espaço Reservado para Texto 2048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marL="0" indent="0" algn="just" defTabSz="0"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b="1" dirty="0" err="1"/>
              <a:t> </a:t>
            </a:r>
            <a:r>
              <a:rPr lang="pt-BR" altLang="x-none" dirty="0" err="1"/>
              <a:t> </a:t>
            </a:r>
            <a:endParaRPr lang="pt-BR" altLang="x-none" dirty="0" err="1"/>
          </a:p>
          <a:p>
            <a:pPr marL="0" indent="0" algn="just" defTabSz="0"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I)</a:t>
            </a:r>
            <a:r>
              <a:rPr lang="pt-BR" altLang="x-none" b="1" dirty="0" err="1"/>
              <a:t> </a:t>
            </a:r>
            <a:r>
              <a:rPr lang="pt-BR" altLang="x-none" dirty="0" err="1"/>
              <a:t>Suspensão de REPASSES de quaisquer acordos ainda vigentes (art. 116, § 3º, da Lei nº 8.666/1993 e art. 25, § 1º, IV, a, da Lei Complementar nº 101/2000, e art. 139, da Lei Estadual nº 15.608/2007) Abertura de um procedimento administrativo.			</a:t>
            </a:r>
            <a:endParaRPr lang="pt-BR" altLang="x-none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5" name="Título 2150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1412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             Sistema Integrado </a:t>
            </a:r>
            <a:b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         de Transferências - SIT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21506" name="Espaço Reservado para Texto 2150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  Base Legal:</a:t>
            </a:r>
            <a:endParaRPr lang="pt-BR" altLang="x-none" dirty="0" err="1"/>
          </a:p>
        </p:txBody>
      </p:sp>
      <p:sp>
        <p:nvSpPr>
          <p:cNvPr id="21507" name="Caixa de Texto 21506"/>
          <p:cNvSpPr txBox="1"/>
          <p:nvPr/>
        </p:nvSpPr>
        <p:spPr>
          <a:xfrm>
            <a:off x="1655763" y="2495550"/>
            <a:ext cx="8280400" cy="3408363"/>
          </a:xfrm>
          <a:prstGeom prst="rect">
            <a:avLst/>
          </a:prstGeom>
          <a:solidFill>
            <a:srgbClr val="FFFFCC"/>
          </a:solidFill>
          <a:ln w="936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p>
            <a:pPr defTabSz="0">
              <a:spcBef>
                <a:spcPts val="800"/>
              </a:spcBef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dirty="0" err="1">
                <a:solidFill>
                  <a:srgbClr val="000000"/>
                </a:solidFill>
                <a:latin typeface="Gotham" charset="0"/>
              </a:rPr>
              <a:t>    </a:t>
            </a:r>
            <a:endParaRPr lang="pt-BR" altLang="x-none" sz="32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dirty="0" err="1">
                <a:solidFill>
                  <a:srgbClr val="000000"/>
                </a:solidFill>
                <a:latin typeface="Gotham" charset="0"/>
              </a:rPr>
              <a:t>- Resolução 28/2011 – Nova Redação 46/2014 TCE/PR;</a:t>
            </a:r>
            <a:endParaRPr lang="pt-BR" altLang="x-none" sz="32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32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dirty="0" err="1">
                <a:solidFill>
                  <a:srgbClr val="000000"/>
                </a:solidFill>
                <a:latin typeface="Gotham" charset="0"/>
              </a:rPr>
              <a:t>- Instrução Normativa 61/2011 TCE/PR</a:t>
            </a:r>
            <a:endParaRPr lang="pt-BR" altLang="x-none" sz="3200" dirty="0" err="1">
              <a:solidFill>
                <a:srgbClr val="000000"/>
              </a:solidFill>
              <a:latin typeface="Gotham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29" name="Título 22528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72800" cy="1435100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  Como Prestar Contas no SIT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22530" name="Espaço Reservado para Texto 22529"/>
          <p:cNvSpPr>
            <a:spLocks noGrp="1"/>
          </p:cNvSpPr>
          <p:nvPr>
            <p:ph type="body" idx="1"/>
          </p:nvPr>
        </p:nvSpPr>
        <p:spPr>
          <a:xfrm>
            <a:off x="1055688" y="1655763"/>
            <a:ext cx="10525125" cy="4468812"/>
          </a:xfrm>
          <a:ln/>
        </p:spPr>
        <p:txBody>
          <a:bodyPr wrap="square" lIns="90000" tIns="46800" rIns="90000" bIns="46800" anchor="t"/>
          <a:p>
            <a:pPr marL="314325" indent="-314325" algn="just" defTabSz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sz="2800" dirty="0" err="1"/>
              <a:t>  As entidades obrigadas a utilizar o SIT nos termos da Resolução 28/2011 nova redação 46/2014, deverão informar e atualizar </a:t>
            </a:r>
            <a:r>
              <a:rPr lang="pt-BR" altLang="x-none" sz="2800" dirty="0" err="1">
                <a:solidFill>
                  <a:srgbClr val="ED1C24"/>
                </a:solidFill>
              </a:rPr>
              <a:t>bimestralmente</a:t>
            </a:r>
            <a:r>
              <a:rPr lang="pt-BR" altLang="x-none" sz="2800" dirty="0" err="1"/>
              <a:t> os dados exigidos pelo sistema. O prazo final para o envio das informações no SIT será de 30 (trinta) dias para o tomador e de 60 (sessenta) dias para o concedente, contados do encerramento do bimestre a que se       _x0001_referem.    _x0001_</a:t>
            </a:r>
            <a:endParaRPr lang="pt-BR" altLang="x-none" sz="28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1" name="Caixa de Texto 5120"/>
          <p:cNvSpPr txBox="1"/>
          <p:nvPr/>
        </p:nvSpPr>
        <p:spPr>
          <a:xfrm>
            <a:off x="609600" y="274638"/>
            <a:ext cx="10972800" cy="11414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/>
          <a:p>
            <a:pPr algn="ctr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br>
              <a:rPr lang="pt-BR" altLang="x-none" sz="32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Gotham" charset="0"/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otham" charset="0"/>
                <a:cs typeface="Arial Unicode MS" pitchFamily="32" charset="0"/>
              </a:rPr>
              <a:t>CAPACITAÇÃO </a:t>
            </a:r>
            <a:br>
              <a:rPr lang="pt-BR" altLang="x-none" sz="3200" b="1" dirty="0" err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otham" charset="0"/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otham" charset="0"/>
                <a:cs typeface="Arial Unicode MS" pitchFamily="32" charset="0"/>
              </a:rPr>
              <a:t>DE</a:t>
            </a:r>
            <a:br>
              <a:rPr lang="pt-BR" altLang="x-none" sz="3200" b="1" dirty="0" err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otham" charset="0"/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otham" charset="0"/>
                <a:cs typeface="Arial Unicode MS" pitchFamily="32" charset="0"/>
              </a:rPr>
              <a:t>FISCAIS DE CONVÊNIOS</a:t>
            </a:r>
            <a:endParaRPr lang="pt-BR" altLang="x-none" sz="3200" b="1" dirty="0" err="1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Gotham" charset="0"/>
              <a:ea typeface="Arial Unicode MS" pitchFamily="32" charset="0"/>
            </a:endParaRPr>
          </a:p>
        </p:txBody>
      </p:sp>
      <p:sp>
        <p:nvSpPr>
          <p:cNvPr id="5122" name="Caixa de Texto 5121"/>
          <p:cNvSpPr txBox="1"/>
          <p:nvPr/>
        </p:nvSpPr>
        <p:spPr>
          <a:xfrm>
            <a:off x="609600" y="1600200"/>
            <a:ext cx="10972800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p>
            <a:pPr marL="342900" indent="-312420" algn="ctr" defTabSz="0">
              <a:spcBef>
                <a:spcPts val="800"/>
              </a:spcBef>
              <a:buClrTx/>
              <a:buSzPct val="100000"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3200" b="1" dirty="0" err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otham" charset="0"/>
              <a:cs typeface="Arial Unicode MS" pitchFamily="32" charset="0"/>
            </a:endParaRPr>
          </a:p>
          <a:p>
            <a:pPr marL="342900" indent="-312420" algn="ctr" defTabSz="0">
              <a:spcBef>
                <a:spcPts val="800"/>
              </a:spcBef>
              <a:buClrTx/>
              <a:buSzPct val="100000"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3200" b="1" dirty="0" err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otham" charset="0"/>
              <a:cs typeface="Arial Unicode MS" pitchFamily="32" charset="0"/>
            </a:endParaRPr>
          </a:p>
          <a:p>
            <a:pPr marL="342900" indent="-312420" algn="ctr" defTabSz="0">
              <a:spcBef>
                <a:spcPts val="800"/>
              </a:spcBef>
              <a:buClrTx/>
              <a:buSzPct val="100000"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Gotham" charset="0"/>
                <a:cs typeface="Arial Unicode MS" pitchFamily="32" charset="0"/>
              </a:rPr>
              <a:t>TRANSFERÊNCIAS</a:t>
            </a:r>
            <a:endParaRPr lang="pt-BR" altLang="x-none" sz="3200" b="1" dirty="0" err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otham" charset="0"/>
              <a:cs typeface="Arial Unicode MS" pitchFamily="32" charset="0"/>
            </a:endParaRPr>
          </a:p>
          <a:p>
            <a:pPr marL="342900" indent="-312420" algn="ctr" defTabSz="0">
              <a:spcBef>
                <a:spcPts val="800"/>
              </a:spcBef>
              <a:buClrTx/>
              <a:buSzPct val="100000"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Gotham" charset="0"/>
                <a:cs typeface="Arial Unicode MS" pitchFamily="32" charset="0"/>
              </a:rPr>
              <a:t>VOLUNTÁRIAS</a:t>
            </a:r>
            <a:endParaRPr lang="pt-BR" altLang="x-none" sz="3200" b="1" dirty="0" err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otham" charset="0"/>
              <a:ea typeface="Arial Unicode MS" pitchFamily="32" charset="0"/>
            </a:endParaRPr>
          </a:p>
        </p:txBody>
      </p:sp>
      <p:pic>
        <p:nvPicPr>
          <p:cNvPr id="5123" name="Imagem 5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4452938"/>
            <a:ext cx="302260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Imagem 5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4103688"/>
            <a:ext cx="2976563" cy="2417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3" name="Título 23552"/>
          <p:cNvSpPr>
            <a:spLocks noGrp="1"/>
          </p:cNvSpPr>
          <p:nvPr>
            <p:ph type="title"/>
          </p:nvPr>
        </p:nvSpPr>
        <p:spPr>
          <a:xfrm>
            <a:off x="609600" y="68263"/>
            <a:ext cx="10945813" cy="93980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dirty="0" err="1">
                <a:solidFill>
                  <a:srgbClr val="0066FF"/>
                </a:solidFill>
              </a:rPr>
              <a:t>ETAPA</a:t>
            </a:r>
            <a:endParaRPr lang="pt-BR" altLang="x-none" sz="3200" dirty="0" err="1">
              <a:solidFill>
                <a:srgbClr val="0066FF"/>
              </a:solidFill>
            </a:endParaRPr>
          </a:p>
        </p:txBody>
      </p:sp>
      <p:graphicFrame>
        <p:nvGraphicFramePr>
          <p:cNvPr id="23554" name="Tabela 23553"/>
          <p:cNvGraphicFramePr/>
          <p:nvPr/>
        </p:nvGraphicFramePr>
        <p:xfrm>
          <a:off x="269875" y="749300"/>
          <a:ext cx="10155238" cy="5819775"/>
        </p:xfrm>
        <a:graphic>
          <a:graphicData uri="http://schemas.openxmlformats.org/drawingml/2006/table">
            <a:tbl>
              <a:tblPr/>
              <a:tblGrid>
                <a:gridCol w="2538413"/>
                <a:gridCol w="2540000"/>
                <a:gridCol w="2538412"/>
                <a:gridCol w="2538413"/>
              </a:tblGrid>
              <a:tr h="404813"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solidFill>
                            <a:srgbClr val="F61636"/>
                          </a:solidFill>
                          <a:ea typeface="Microsoft YaHei" panose="020B0503020204020204" charset="-122"/>
                        </a:rPr>
                        <a:t>Relatório/Certificados</a:t>
                      </a:r>
                      <a:endParaRPr lang="pt-BR" altLang="x-none" dirty="0" err="1">
                        <a:solidFill>
                          <a:srgbClr val="F61636"/>
                        </a:solidFill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solidFill>
                            <a:srgbClr val="ED1C24"/>
                          </a:solidFill>
                          <a:ea typeface="Microsoft YaHei" panose="020B0503020204020204" charset="-122"/>
                        </a:rPr>
                        <a:t>Responsável </a:t>
                      </a:r>
                      <a:endParaRPr lang="pt-BR" altLang="x-none" dirty="0" err="1">
                        <a:solidFill>
                          <a:srgbClr val="ED1C24"/>
                        </a:solidFill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solidFill>
                            <a:srgbClr val="ED1C24"/>
                          </a:solidFill>
                          <a:ea typeface="Microsoft YaHei" panose="020B0503020204020204" charset="-122"/>
                        </a:rPr>
                        <a:t>Periodicidade</a:t>
                      </a:r>
                      <a:endParaRPr lang="pt-BR" altLang="x-none" dirty="0" err="1">
                        <a:solidFill>
                          <a:srgbClr val="ED1C24"/>
                        </a:solidFill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solidFill>
                            <a:srgbClr val="ED1C24"/>
                          </a:solidFill>
                          <a:ea typeface="Microsoft YaHei" panose="020B0503020204020204" charset="-122"/>
                        </a:rPr>
                        <a:t>Prazo</a:t>
                      </a:r>
                      <a:endParaRPr lang="pt-BR" altLang="x-none" dirty="0" err="1">
                        <a:solidFill>
                          <a:srgbClr val="ED1C24"/>
                        </a:solidFill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04812"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Prestação de Contas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Tomador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Bimestral 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30 dias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04813"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Prestação de Contas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Concedente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/>
                        <a:t>Bimestral </a:t>
                      </a:r>
                      <a:endParaRPr lang="pt-BR" altLang="x-none" dirty="0" err="1"/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30 dias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385887"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Relatório Circunstanciado 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Controle Interno e Regional de Saúde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4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sz="2400" dirty="0" err="1">
                          <a:latin typeface="Times New Roman" panose="02020603050405020304" pitchFamily="16" charset="0"/>
                          <a:ea typeface="Microsoft YaHei" panose="020B0503020204020204" charset="-122"/>
                        </a:rPr>
                        <a:t>Semestral, ao final do exercício e encerramento  do convênio.</a:t>
                      </a:r>
                      <a:endParaRPr lang="pt-BR" altLang="x-none" sz="2400" dirty="0" err="1">
                        <a:latin typeface="Times New Roman" panose="02020603050405020304" pitchFamily="16" charset="0"/>
                        <a:ea typeface="Microsoft YaHei" panose="020B0503020204020204" charset="-122"/>
                      </a:endParaRPr>
                    </a:p>
                  </a:txBody>
                  <a:tcPr marL="90000" marR="90000" marT="245568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30 dias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74738"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Termo de Cumprimento de metas e Objetivos Atingidos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Concedente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Ao final do exercício e encerramento  do convênio.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30 dias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073150"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Certificado de Instalação e de Funcionamento de Equipamentos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Concedente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No encerramento.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A qualquer tempo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71562"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Certificado de Conclusão ou Recebimento Definitivo da Obra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Paraná Edificações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No final da execução da obra.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 wrap="square"/>
                    <a:p>
                      <a:pPr defTabSz="0">
                        <a:lnSpc>
                          <a:spcPct val="76000"/>
                        </a:lnSpc>
                        <a:buClrTx/>
                        <a:buSzPct val="100000"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8985250" algn="l"/>
                          <a:tab pos="9434830" algn="l"/>
                          <a:tab pos="9883775" algn="l"/>
                        </a:tabLst>
                      </a:pPr>
                      <a:r>
                        <a:rPr lang="pt-BR" altLang="x-none" dirty="0" err="1">
                          <a:ea typeface="Microsoft YaHei" panose="020B0503020204020204" charset="-122"/>
                        </a:rPr>
                        <a:t>30 dias</a:t>
                      </a:r>
                      <a:endParaRPr lang="pt-BR" altLang="x-none" dirty="0" err="1">
                        <a:ea typeface="Microsoft YaHei" panose="020B0503020204020204" charset="-122"/>
                      </a:endParaRPr>
                    </a:p>
                  </a:txBody>
                  <a:tcPr marL="90000" marR="90000" marT="190944" marB="46800" anchor="t">
                    <a:lnL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72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7" name="Título 2457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Da Análise e Prestação </a:t>
            </a:r>
            <a:b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de Contas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24578" name="Espaço Reservado para Texto 24577"/>
          <p:cNvSpPr>
            <a:spLocks noGrp="1"/>
          </p:cNvSpPr>
          <p:nvPr>
            <p:ph type="body" idx="1"/>
          </p:nvPr>
        </p:nvSpPr>
        <p:spPr>
          <a:xfrm>
            <a:off x="954088" y="2011363"/>
            <a:ext cx="10969625" cy="4522787"/>
          </a:xfrm>
          <a:ln/>
        </p:spPr>
        <p:txBody>
          <a:bodyPr wrap="square" lIns="90000" tIns="46800" rIns="90000" bIns="46800" anchor="t"/>
          <a:p>
            <a:pPr marL="0" indent="0" algn="just" defTabSz="0">
              <a:spcBef>
                <a:spcPts val="70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dirty="0" err="1"/>
              <a:t>O processo de prestação de contas deverá conter, no SIT os seguintes anexos:</a:t>
            </a: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dirty="0" err="1"/>
              <a:t>Extratos bancários e extrato de aplicação financeira;</a:t>
            </a: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dirty="0" err="1"/>
              <a:t>Relação dos ganhadores da pesquisa de preços;</a:t>
            </a: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dirty="0" err="1"/>
              <a:t>Orçamentos da pesquisa de preços;</a:t>
            </a: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dirty="0" err="1"/>
              <a:t>Ata de julgamento processo licitatório;</a:t>
            </a: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600" dirty="0" err="1"/>
          </a:p>
          <a:p>
            <a:pPr marL="0" indent="0" algn="just" defTabSz="0"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dirty="0" err="1"/>
              <a:t>Publicação edital processo licitatório.</a:t>
            </a:r>
            <a:endParaRPr lang="pt-BR" altLang="x-none" sz="26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1" name="Título 25600"/>
          <p:cNvSpPr>
            <a:spLocks noGrp="1"/>
          </p:cNvSpPr>
          <p:nvPr>
            <p:ph type="title"/>
          </p:nvPr>
        </p:nvSpPr>
        <p:spPr>
          <a:xfrm>
            <a:off x="609600" y="127000"/>
            <a:ext cx="10969625" cy="143510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>
                <a:solidFill>
                  <a:srgbClr val="0066FF"/>
                </a:solidFill>
              </a:rPr>
              <a:t>Resumo </a:t>
            </a:r>
            <a:endParaRPr lang="pt-BR" altLang="x-none" dirty="0" err="1">
              <a:solidFill>
                <a:srgbClr val="0066FF"/>
              </a:solidFill>
            </a:endParaRPr>
          </a:p>
        </p:txBody>
      </p:sp>
      <p:sp>
        <p:nvSpPr>
          <p:cNvPr id="25602" name="Espaço Reservado para Texto 2560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marL="0" indent="0" algn="ctr" defTabSz="0">
              <a:spcBef>
                <a:spcPct val="0"/>
              </a:spcBef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1030" algn="l"/>
                <a:tab pos="10782300" algn="l"/>
              </a:tabLst>
            </a:pPr>
            <a:r>
              <a:rPr lang="pt-BR" altLang="x-none" sz="6000" b="1" dirty="0" err="1">
                <a:solidFill>
                  <a:srgbClr val="3333FF"/>
                </a:solidFill>
                <a:latin typeface="Segoe Script" panose="030B0504020000000003" pitchFamily="32" charset="0"/>
              </a:rPr>
              <a:t>      </a:t>
            </a:r>
            <a:r>
              <a:rPr lang="pt-BR" altLang="x-none" sz="6000" b="1" dirty="0" err="1">
                <a:solidFill>
                  <a:srgbClr val="ED1C24"/>
                </a:solidFill>
                <a:latin typeface="Segoe Script" panose="030B0504020000000003" pitchFamily="32" charset="0"/>
              </a:rPr>
              <a:t>Resoluções </a:t>
            </a:r>
            <a:r>
              <a:rPr lang="pt-BR" altLang="x-none" sz="6000" b="1" dirty="0" err="1">
                <a:latin typeface="Segoe Script" panose="030B0504020000000003" pitchFamily="32" charset="0"/>
              </a:rPr>
              <a:t>  	     n.º28/2011,</a:t>
            </a:r>
            <a:br>
              <a:rPr lang="pt-BR" altLang="x-none" sz="6000" b="1" dirty="0" err="1">
                <a:latin typeface="Segoe Script" panose="030B0504020000000003" pitchFamily="32" charset="0"/>
              </a:rPr>
            </a:br>
            <a:r>
              <a:rPr lang="pt-BR" altLang="x-none" sz="6000" b="1" dirty="0" err="1">
                <a:latin typeface="Segoe Script" panose="030B0504020000000003" pitchFamily="32" charset="0"/>
              </a:rPr>
              <a:t>    46/2014-IN   61/2011 TCE/PR</a:t>
            </a:r>
            <a:br>
              <a:rPr lang="pt-BR" altLang="x-none" sz="4000" b="1" dirty="0" err="1">
                <a:latin typeface="Segoe Script" panose="030B0504020000000003" pitchFamily="32" charset="0"/>
              </a:rPr>
            </a:br>
            <a:endParaRPr lang="pt-BR" altLang="x-none" sz="4000" b="1" dirty="0" err="1">
              <a:latin typeface="Segoe Script" panose="030B0504020000000003" pitchFamily="32" charset="0"/>
            </a:endParaRPr>
          </a:p>
        </p:txBody>
      </p:sp>
      <p:pic>
        <p:nvPicPr>
          <p:cNvPr id="25603" name="Imagem 256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655763"/>
            <a:ext cx="2106613" cy="259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5" name="Título 26624"/>
          <p:cNvSpPr>
            <a:spLocks noGrp="1"/>
          </p:cNvSpPr>
          <p:nvPr>
            <p:ph type="title"/>
          </p:nvPr>
        </p:nvSpPr>
        <p:spPr>
          <a:xfrm>
            <a:off x="242888" y="201613"/>
            <a:ext cx="10969625" cy="1220787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b="1" dirty="0" err="1">
                <a:solidFill>
                  <a:srgbClr val="0066FF"/>
                </a:solidFill>
              </a:rPr>
              <a:t>Resolução nº 28/2011 TCE/PR</a:t>
            </a:r>
            <a:r>
              <a:rPr lang="pt-BR" altLang="x-none" sz="2600" dirty="0" err="1"/>
              <a:t> </a:t>
            </a:r>
            <a:br>
              <a:rPr lang="pt-BR" altLang="x-none" sz="2600" dirty="0" err="1"/>
            </a:br>
            <a:r>
              <a:rPr lang="pt-BR" altLang="x-none" sz="2400" dirty="0" err="1">
                <a:solidFill>
                  <a:srgbClr val="F61636"/>
                </a:solidFill>
              </a:rPr>
              <a:t>(Nova Redação dada pela Resolução </a:t>
            </a:r>
            <a:br>
              <a:rPr lang="pt-BR" altLang="x-none" sz="2400" dirty="0" err="1">
                <a:solidFill>
                  <a:srgbClr val="F61636"/>
                </a:solidFill>
              </a:rPr>
            </a:br>
            <a:r>
              <a:rPr lang="pt-BR" altLang="x-none" sz="2400" dirty="0" err="1">
                <a:solidFill>
                  <a:srgbClr val="F61636"/>
                </a:solidFill>
              </a:rPr>
              <a:t>nº 46/2014)</a:t>
            </a:r>
            <a:endParaRPr lang="pt-BR" altLang="x-none" sz="2400" dirty="0" err="1">
              <a:solidFill>
                <a:srgbClr val="F61636"/>
              </a:solidFill>
            </a:endParaRPr>
          </a:p>
        </p:txBody>
      </p:sp>
      <p:sp>
        <p:nvSpPr>
          <p:cNvPr id="26626" name="Espaço Reservado para Texto 2662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indent="-314325" algn="ctr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/>
              <a:t>Capítulo I</a:t>
            </a:r>
            <a:endParaRPr lang="pt-BR" altLang="x-none" sz="2000" b="1" dirty="0" err="1"/>
          </a:p>
          <a:p>
            <a:pPr indent="-314325" algn="ctr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/>
              <a:t>Do Sistema Integrado de Transferências - SIT</a:t>
            </a:r>
            <a:endParaRPr lang="pt-BR" altLang="x-none" sz="2000" b="1" dirty="0" err="1"/>
          </a:p>
          <a:p>
            <a:pPr indent="-31432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/>
              <a:t>Art. 1º -</a:t>
            </a:r>
            <a:r>
              <a:rPr lang="pt-BR" altLang="x-none" sz="2000" dirty="0" err="1"/>
              <a:t> Esta Resolução regulamenta os requisitos para encaminhamento da prestação de contas quanto à</a:t>
            </a:r>
            <a:r>
              <a:rPr lang="pt-BR" altLang="x-none" sz="2000" b="1" dirty="0" err="1"/>
              <a:t> formalização, execução e fiscalização das Transferências Voluntárias </a:t>
            </a:r>
            <a:r>
              <a:rPr lang="pt-BR" altLang="x-none" sz="2000" dirty="0" err="1"/>
              <a:t>da Administração Pública direta e indireta de recursos estaduais e municipais mediante convênio, termo de parceria, contrato de gestão ou outro instrumento congênere...</a:t>
            </a:r>
            <a:endParaRPr lang="pt-BR" altLang="x-none" sz="20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49" name="Título 27648"/>
          <p:cNvSpPr>
            <a:spLocks noGrp="1"/>
          </p:cNvSpPr>
          <p:nvPr>
            <p:ph type="title"/>
          </p:nvPr>
        </p:nvSpPr>
        <p:spPr>
          <a:xfrm>
            <a:off x="609600" y="-390525"/>
            <a:ext cx="10969625" cy="247015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br>
              <a:rPr lang="pt-BR" altLang="x-none" sz="3200" b="1" dirty="0" err="1">
                <a:solidFill>
                  <a:srgbClr val="0066FF"/>
                </a:solidFill>
              </a:rPr>
            </a:br>
            <a:r>
              <a:rPr lang="pt-BR" altLang="x-none" sz="3200" b="1" dirty="0" err="1">
                <a:solidFill>
                  <a:srgbClr val="0066FF"/>
                </a:solidFill>
              </a:rPr>
              <a:t>Sistema Integrado de Transferências</a:t>
            </a:r>
            <a:br>
              <a:rPr lang="pt-BR" altLang="x-none" sz="3200" b="1" dirty="0" err="1">
                <a:solidFill>
                  <a:srgbClr val="0066FF"/>
                </a:solidFill>
              </a:rPr>
            </a:br>
            <a:r>
              <a:rPr lang="pt-BR" altLang="x-none" sz="3200" b="1" dirty="0" err="1">
                <a:solidFill>
                  <a:srgbClr val="0066FF"/>
                </a:solidFill>
              </a:rPr>
              <a:t>SIT</a:t>
            </a:r>
            <a:br>
              <a:rPr lang="pt-BR" altLang="x-none" sz="2800" b="1" dirty="0" err="1">
                <a:solidFill>
                  <a:srgbClr val="3333FF"/>
                </a:solidFill>
              </a:rPr>
            </a:br>
            <a:endParaRPr lang="pt-BR" altLang="x-none" sz="2800" b="1" dirty="0" err="1">
              <a:solidFill>
                <a:srgbClr val="3333FF"/>
              </a:solidFill>
            </a:endParaRPr>
          </a:p>
        </p:txBody>
      </p:sp>
      <p:sp>
        <p:nvSpPr>
          <p:cNvPr id="27650" name="Espaço Reservado para Texto 2764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indent="-314325" algn="ctr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b="1" dirty="0" err="1"/>
              <a:t>Capítulo I</a:t>
            </a:r>
            <a:endParaRPr lang="pt-BR" altLang="x-none" b="1" dirty="0" err="1"/>
          </a:p>
          <a:p>
            <a:pPr indent="-314325" algn="just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dirty="0" err="1"/>
          </a:p>
          <a:p>
            <a:pPr indent="-314325" algn="just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 Art. 3º - A utilização do SIT será </a:t>
            </a:r>
            <a:r>
              <a:rPr lang="pt-BR" altLang="x-none" b="1" u="sng" dirty="0" err="1"/>
              <a:t>obrigatório</a:t>
            </a:r>
            <a:r>
              <a:rPr lang="pt-BR" altLang="x-none" dirty="0" err="1"/>
              <a:t> para todos os órgãos públicos e entidades privadas sujeitas à jurisdição do TCE/PR, na condição de  repassadores ou tomadores de recursos públicos oriundos de transferências Voluntárias.</a:t>
            </a:r>
            <a:endParaRPr lang="pt-BR" altLang="x-none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3" name="Título 28672"/>
          <p:cNvSpPr>
            <a:spLocks noGrp="1"/>
          </p:cNvSpPr>
          <p:nvPr>
            <p:ph type="title"/>
          </p:nvPr>
        </p:nvSpPr>
        <p:spPr>
          <a:xfrm>
            <a:off x="609600" y="96838"/>
            <a:ext cx="10969625" cy="14954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</a:rPr>
              <a:t>Capítulo II</a:t>
            </a:r>
            <a:br>
              <a:rPr lang="pt-BR" altLang="x-none" sz="3200" b="1" dirty="0" err="1">
                <a:solidFill>
                  <a:srgbClr val="0066FF"/>
                </a:solidFill>
              </a:rPr>
            </a:br>
            <a:r>
              <a:rPr lang="pt-BR" altLang="x-none" sz="2800" b="1" dirty="0" err="1">
                <a:solidFill>
                  <a:srgbClr val="0066FF"/>
                </a:solidFill>
              </a:rPr>
              <a:t>Do Instrumento do Ato de </a:t>
            </a:r>
            <a:r>
              <a:rPr lang="pt-BR" altLang="x-none" sz="3200" b="1" dirty="0" err="1">
                <a:solidFill>
                  <a:srgbClr val="0066FF"/>
                </a:solidFill>
              </a:rPr>
              <a:t>Transferência</a:t>
            </a:r>
            <a:endParaRPr lang="pt-BR" altLang="x-none" sz="3200" b="1" dirty="0" err="1">
              <a:solidFill>
                <a:srgbClr val="0066FF"/>
              </a:solidFill>
            </a:endParaRPr>
          </a:p>
        </p:txBody>
      </p:sp>
      <p:sp>
        <p:nvSpPr>
          <p:cNvPr id="28674" name="Espaço Reservado para Texto 28673"/>
          <p:cNvSpPr>
            <a:spLocks noGrp="1"/>
          </p:cNvSpPr>
          <p:nvPr>
            <p:ph type="body" idx="1"/>
          </p:nvPr>
        </p:nvSpPr>
        <p:spPr>
          <a:xfrm>
            <a:off x="960438" y="1584325"/>
            <a:ext cx="10969625" cy="4522788"/>
          </a:xfrm>
          <a:ln/>
        </p:spPr>
        <p:txBody>
          <a:bodyPr wrap="square" lIns="90000" tIns="46800" rIns="90000" bIns="46800" anchor="t"/>
          <a:p>
            <a:pPr marL="314325" indent="-314325" defTabSz="0">
              <a:spcBef>
                <a:spcPts val="700"/>
              </a:spcBef>
              <a:buClr>
                <a:srgbClr val="00000A"/>
              </a:buClr>
              <a:buSzPct val="100000"/>
              <a:buFont typeface="Wingdings" panose="05000000000000000000" pitchFamily="2" charset="2"/>
              <a:buChar char=""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b="1" dirty="0" err="1">
                <a:solidFill>
                  <a:srgbClr val="00000A"/>
                </a:solidFill>
              </a:rPr>
              <a:t>    Art. 6º...</a:t>
            </a:r>
            <a:endParaRPr lang="pt-BR" altLang="x-none" sz="2800" b="1" dirty="0" err="1">
              <a:solidFill>
                <a:srgbClr val="00000A"/>
              </a:solidFill>
            </a:endParaRPr>
          </a:p>
          <a:p>
            <a:pPr marL="314325" indent="-314325" algn="just" defTabSz="0">
              <a:spcBef>
                <a:spcPts val="700"/>
              </a:spcBef>
              <a:buClr>
                <a:srgbClr val="00000A"/>
              </a:buClr>
              <a:buSzPct val="100000"/>
              <a:buNone/>
              <a:tabLst>
                <a:tab pos="314325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1725" algn="l"/>
                <a:tab pos="5361305" algn="l"/>
                <a:tab pos="5810250" algn="l"/>
                <a:tab pos="625983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b="1" dirty="0" err="1">
                <a:solidFill>
                  <a:srgbClr val="00000A"/>
                </a:solidFill>
              </a:rPr>
              <a:t>V – </a:t>
            </a:r>
            <a:r>
              <a:rPr lang="pt-BR" altLang="x-none" sz="2800" dirty="0" err="1">
                <a:solidFill>
                  <a:srgbClr val="00000A"/>
                </a:solidFill>
              </a:rPr>
              <a:t>indicação </a:t>
            </a:r>
            <a:r>
              <a:rPr lang="pt-BR" altLang="x-none" sz="2800" dirty="0" err="1"/>
              <a:t>de pessoa responsável pelo acompanhamento e fiscalização do termo de transferência, </a:t>
            </a:r>
            <a:r>
              <a:rPr lang="pt-BR" altLang="x-none" sz="2800" b="1" dirty="0" err="1"/>
              <a:t>preferencialmente entre os agentes ocupantes de cargo efetivo do quadro permanente da Administração</a:t>
            </a:r>
            <a:r>
              <a:rPr lang="pt-BR" altLang="x-none" sz="2800" dirty="0" err="1"/>
              <a:t> – art. 118, inciso I, da Lei estadual nº 15.608/07, (…) (alterado pela Resolução nº   46/2014 TCE/PR).</a:t>
            </a:r>
            <a:endParaRPr lang="pt-BR" altLang="x-none" sz="28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7" name="Título 2969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</a:rPr>
              <a:t>Capítulo II</a:t>
            </a:r>
            <a:br>
              <a:rPr lang="pt-BR" altLang="x-none" sz="3200" b="1" dirty="0" err="1">
                <a:solidFill>
                  <a:srgbClr val="0066FF"/>
                </a:solidFill>
              </a:rPr>
            </a:br>
            <a:r>
              <a:rPr lang="pt-BR" altLang="x-none" sz="2800" b="1" dirty="0" err="1">
                <a:solidFill>
                  <a:srgbClr val="0066FF"/>
                </a:solidFill>
              </a:rPr>
              <a:t>Do Instrumento do Ato de </a:t>
            </a:r>
            <a:r>
              <a:rPr lang="pt-BR" altLang="x-none" sz="3200" b="1" dirty="0" err="1">
                <a:solidFill>
                  <a:srgbClr val="0066FF"/>
                </a:solidFill>
              </a:rPr>
              <a:t>Transferência</a:t>
            </a:r>
            <a:endParaRPr lang="pt-BR" altLang="x-none" sz="3200" b="1" dirty="0" err="1">
              <a:solidFill>
                <a:srgbClr val="0066FF"/>
              </a:solidFill>
            </a:endParaRPr>
          </a:p>
        </p:txBody>
      </p:sp>
      <p:sp>
        <p:nvSpPr>
          <p:cNvPr id="29698" name="Espaço Reservado para Texto 2969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indent="-311150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19100" algn="l"/>
                <a:tab pos="868680" algn="l"/>
                <a:tab pos="1317625" algn="l"/>
                <a:tab pos="1767205" algn="l"/>
                <a:tab pos="2216150" algn="l"/>
                <a:tab pos="2665730" algn="l"/>
                <a:tab pos="3114675" algn="l"/>
                <a:tab pos="3564255" algn="l"/>
                <a:tab pos="4013200" algn="l"/>
                <a:tab pos="4462780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355" algn="l"/>
                <a:tab pos="7607300" algn="l"/>
                <a:tab pos="8056880" algn="l"/>
                <a:tab pos="8505825" algn="l"/>
                <a:tab pos="8955405" algn="l"/>
                <a:tab pos="8956675" algn="l"/>
                <a:tab pos="9406255" algn="l"/>
                <a:tab pos="9855200" algn="l"/>
                <a:tab pos="10304780" algn="l"/>
                <a:tab pos="10761980" algn="l"/>
                <a:tab pos="10761980" algn="l"/>
                <a:tab pos="10763250" algn="l"/>
                <a:tab pos="10765155" algn="l"/>
                <a:tab pos="10766425" algn="l"/>
                <a:tab pos="10768330" algn="l"/>
                <a:tab pos="10769600" algn="l"/>
              </a:tabLst>
            </a:pPr>
            <a:r>
              <a:rPr lang="pt-BR" altLang="x-none" sz="2800" b="1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  Art. 9 º - </a:t>
            </a: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Salvo motivo de caso fortuito ou de força maior devidamente justificado e comprovado ou, ainda, se expressamente estabelecido de forma diversa pelo plano de trabalho, o gestor deverá iniciar a execução do objeto do termo de transferência dentro de </a:t>
            </a:r>
            <a:r>
              <a:rPr lang="pt-BR" altLang="x-none" sz="2800" b="1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30 (trinta) dias a partir   do recebimento da   			primeira</a:t>
            </a: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 ou da única parcela dos recursos.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1" name="Título 3072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Capítulo V</a:t>
            </a:r>
            <a:b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Da Fiscalização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0722" name="Espaço Reservado para Texto 3072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marL="462280" indent="-42862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462280" algn="l"/>
                <a:tab pos="567055" algn="l"/>
                <a:tab pos="1016000" algn="l"/>
                <a:tab pos="1465580" algn="l"/>
                <a:tab pos="1914525" algn="l"/>
                <a:tab pos="2364105" algn="l"/>
                <a:tab pos="2813050" algn="l"/>
                <a:tab pos="3262630" algn="l"/>
                <a:tab pos="3711575" algn="l"/>
                <a:tab pos="4161155" algn="l"/>
                <a:tab pos="4610100" algn="l"/>
                <a:tab pos="5059680" algn="l"/>
                <a:tab pos="5508625" algn="l"/>
                <a:tab pos="5958205" algn="l"/>
                <a:tab pos="6407150" algn="l"/>
                <a:tab pos="6856730" algn="l"/>
                <a:tab pos="7305675" algn="l"/>
                <a:tab pos="7755255" algn="l"/>
                <a:tab pos="8204200" algn="l"/>
                <a:tab pos="8653780" algn="l"/>
                <a:tab pos="9102725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b="1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   Art. 20º -</a:t>
            </a: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 Além da fiscalização exercida pelo Tribunal de Contas, a execução do objeto da transferência será fiscalizada pelo concedente, por meio do Fiscal Responsável indicado no termo de transferência e do Sistema de Controle Interno.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5" name="Título 31744"/>
          <p:cNvSpPr>
            <a:spLocks noGrp="1"/>
          </p:cNvSpPr>
          <p:nvPr>
            <p:ph type="title"/>
          </p:nvPr>
        </p:nvSpPr>
        <p:spPr>
          <a:xfrm>
            <a:off x="1055688" y="431800"/>
            <a:ext cx="9032875" cy="9366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Das Formas de Fiscalização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1746" name="Espaço Reservado para Texto 3174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marL="341630" indent="-30797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1630" algn="l"/>
                <a:tab pos="446405" algn="l"/>
                <a:tab pos="895350" algn="l"/>
                <a:tab pos="1344930" algn="l"/>
                <a:tab pos="1793875" algn="l"/>
                <a:tab pos="2243455" algn="l"/>
                <a:tab pos="2692400" algn="l"/>
                <a:tab pos="3141980" algn="l"/>
                <a:tab pos="3590925" algn="l"/>
                <a:tab pos="4040505" algn="l"/>
                <a:tab pos="4489450" algn="l"/>
                <a:tab pos="4939030" algn="l"/>
                <a:tab pos="5387975" algn="l"/>
                <a:tab pos="5837555" algn="l"/>
                <a:tab pos="6286500" algn="l"/>
                <a:tab pos="6736080" algn="l"/>
                <a:tab pos="7185025" algn="l"/>
                <a:tab pos="7634605" algn="l"/>
                <a:tab pos="8083550" algn="l"/>
                <a:tab pos="8533130" algn="l"/>
                <a:tab pos="898207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  A Fiscalização será demonstrada por meios de: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marL="341630" indent="-30797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341630" algn="l"/>
                <a:tab pos="446405" algn="l"/>
                <a:tab pos="895350" algn="l"/>
                <a:tab pos="1344930" algn="l"/>
                <a:tab pos="1793875" algn="l"/>
                <a:tab pos="2243455" algn="l"/>
                <a:tab pos="2692400" algn="l"/>
                <a:tab pos="3141980" algn="l"/>
                <a:tab pos="3590925" algn="l"/>
                <a:tab pos="4040505" algn="l"/>
                <a:tab pos="4489450" algn="l"/>
                <a:tab pos="4939030" algn="l"/>
                <a:tab pos="5387975" algn="l"/>
                <a:tab pos="5837555" algn="l"/>
                <a:tab pos="6286500" algn="l"/>
                <a:tab pos="6736080" algn="l"/>
                <a:tab pos="7185025" algn="l"/>
                <a:tab pos="7634605" algn="l"/>
                <a:tab pos="8083550" algn="l"/>
                <a:tab pos="8533130" algn="l"/>
                <a:tab pos="898207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 Relatórios;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marL="341630" indent="-30797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341630" algn="l"/>
                <a:tab pos="446405" algn="l"/>
                <a:tab pos="895350" algn="l"/>
                <a:tab pos="1344930" algn="l"/>
                <a:tab pos="1793875" algn="l"/>
                <a:tab pos="2243455" algn="l"/>
                <a:tab pos="2692400" algn="l"/>
                <a:tab pos="3141980" algn="l"/>
                <a:tab pos="3590925" algn="l"/>
                <a:tab pos="4040505" algn="l"/>
                <a:tab pos="4489450" algn="l"/>
                <a:tab pos="4939030" algn="l"/>
                <a:tab pos="5387975" algn="l"/>
                <a:tab pos="5837555" algn="l"/>
                <a:tab pos="6286500" algn="l"/>
                <a:tab pos="6736080" algn="l"/>
                <a:tab pos="7185025" algn="l"/>
                <a:tab pos="7634605" algn="l"/>
                <a:tab pos="8083550" algn="l"/>
                <a:tab pos="8533130" algn="l"/>
                <a:tab pos="898207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 Inspeções;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marL="341630" indent="-30797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341630" algn="l"/>
                <a:tab pos="446405" algn="l"/>
                <a:tab pos="895350" algn="l"/>
                <a:tab pos="1344930" algn="l"/>
                <a:tab pos="1793875" algn="l"/>
                <a:tab pos="2243455" algn="l"/>
                <a:tab pos="2692400" algn="l"/>
                <a:tab pos="3141980" algn="l"/>
                <a:tab pos="3590925" algn="l"/>
                <a:tab pos="4040505" algn="l"/>
                <a:tab pos="4489450" algn="l"/>
                <a:tab pos="4939030" algn="l"/>
                <a:tab pos="5387975" algn="l"/>
                <a:tab pos="5837555" algn="l"/>
                <a:tab pos="6286500" algn="l"/>
                <a:tab pos="6736080" algn="l"/>
                <a:tab pos="7185025" algn="l"/>
                <a:tab pos="7634605" algn="l"/>
                <a:tab pos="8083550" algn="l"/>
                <a:tab pos="8533130" algn="l"/>
                <a:tab pos="898207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 Visitas </a:t>
            </a:r>
            <a:r>
              <a:rPr lang="pt-BR" altLang="x-none" sz="2800" i="1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in loco</a:t>
            </a: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 e;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marL="341630" indent="-30797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341630" algn="l"/>
                <a:tab pos="446405" algn="l"/>
                <a:tab pos="895350" algn="l"/>
                <a:tab pos="1344930" algn="l"/>
                <a:tab pos="1793875" algn="l"/>
                <a:tab pos="2243455" algn="l"/>
                <a:tab pos="2692400" algn="l"/>
                <a:tab pos="3141980" algn="l"/>
                <a:tab pos="3590925" algn="l"/>
                <a:tab pos="4040505" algn="l"/>
                <a:tab pos="4489450" algn="l"/>
                <a:tab pos="4939030" algn="l"/>
                <a:tab pos="5387975" algn="l"/>
                <a:tab pos="5837555" algn="l"/>
                <a:tab pos="6286500" algn="l"/>
                <a:tab pos="6736080" algn="l"/>
                <a:tab pos="7185025" algn="l"/>
                <a:tab pos="7634605" algn="l"/>
                <a:tab pos="8083550" algn="l"/>
                <a:tab pos="8533130" algn="l"/>
                <a:tab pos="898207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 Emissão de Termos e/ou Relatórios;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marL="341630" indent="-30797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341630" algn="l"/>
                <a:tab pos="446405" algn="l"/>
                <a:tab pos="895350" algn="l"/>
                <a:tab pos="1344930" algn="l"/>
                <a:tab pos="1793875" algn="l"/>
                <a:tab pos="2243455" algn="l"/>
                <a:tab pos="2692400" algn="l"/>
                <a:tab pos="3141980" algn="l"/>
                <a:tab pos="3590925" algn="l"/>
                <a:tab pos="4040505" algn="l"/>
                <a:tab pos="4489450" algn="l"/>
                <a:tab pos="4939030" algn="l"/>
                <a:tab pos="5387975" algn="l"/>
                <a:tab pos="5837555" algn="l"/>
                <a:tab pos="6286500" algn="l"/>
                <a:tab pos="6736080" algn="l"/>
                <a:tab pos="7185025" algn="l"/>
                <a:tab pos="7634605" algn="l"/>
                <a:tab pos="8083550" algn="l"/>
                <a:tab pos="8533130" algn="l"/>
                <a:tab pos="898207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Emissão de Termo de Objetivos Atingidos e Relatório Circunstanciado Final  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marL="341630" indent="-30797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>
                <a:srgbClr val="00000A"/>
              </a:buClr>
              <a:buSzPct val="45000"/>
              <a:buNone/>
              <a:tabLst>
                <a:tab pos="341630" algn="l"/>
                <a:tab pos="446405" algn="l"/>
                <a:tab pos="895350" algn="l"/>
                <a:tab pos="1344930" algn="l"/>
                <a:tab pos="1793875" algn="l"/>
                <a:tab pos="2243455" algn="l"/>
                <a:tab pos="2692400" algn="l"/>
                <a:tab pos="3141980" algn="l"/>
                <a:tab pos="3590925" algn="l"/>
                <a:tab pos="4040505" algn="l"/>
                <a:tab pos="4489450" algn="l"/>
                <a:tab pos="4939030" algn="l"/>
                <a:tab pos="5387975" algn="l"/>
                <a:tab pos="5837555" algn="l"/>
                <a:tab pos="6286500" algn="l"/>
                <a:tab pos="6736080" algn="l"/>
                <a:tab pos="7185025" algn="l"/>
                <a:tab pos="7634605" algn="l"/>
                <a:tab pos="8083550" algn="l"/>
                <a:tab pos="8533130" algn="l"/>
                <a:tab pos="8982075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Arial Unicode MS" pitchFamily="32" charset="0"/>
              </a:rPr>
              <a:t>(na finalização).</a:t>
            </a:r>
            <a:endParaRPr lang="pt-BR" altLang="x-none" sz="2800" dirty="0" err="1">
              <a:solidFill>
                <a:srgbClr val="00000A"/>
              </a:solidFill>
              <a:latin typeface="Arial" panose="020B0604020202020204" pitchFamily="34" charset="0"/>
              <a:ea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69" name="Título 32768"/>
          <p:cNvSpPr>
            <a:spLocks noGrp="1"/>
          </p:cNvSpPr>
          <p:nvPr>
            <p:ph type="title"/>
          </p:nvPr>
        </p:nvSpPr>
        <p:spPr>
          <a:xfrm>
            <a:off x="552450" y="215900"/>
            <a:ext cx="9913938" cy="143510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Das Formas de Fiscalização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2770" name="Espaço Reservado para Texto 3276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indent="-311150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b="1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   Art. 21º - </a:t>
            </a:r>
            <a:r>
              <a:rPr lang="pt-BR" altLang="x-none" sz="2800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N</a:t>
            </a:r>
            <a:r>
              <a:rPr lang="pt-BR" altLang="x-none" sz="2800" dirty="0" err="1">
                <a:latin typeface="Arial" panose="020B0604020202020204" pitchFamily="34" charset="0"/>
                <a:cs typeface="Times New Roman" panose="02020603050405020304" pitchFamily="16" charset="0"/>
              </a:rPr>
              <a:t>os termos da legislação pertinente, o concedente acompanhará e fiscalizará a transferência e a execução do respectivo objeto, sendo que a adequada utilização dos recursos será </a:t>
            </a:r>
            <a:r>
              <a:rPr lang="pt-BR" altLang="x-none" sz="2800" b="1" dirty="0" err="1">
                <a:latin typeface="Arial" panose="020B0604020202020204" pitchFamily="34" charset="0"/>
                <a:cs typeface="Times New Roman" panose="02020603050405020304" pitchFamily="16" charset="0"/>
              </a:rPr>
              <a:t>demonstrada </a:t>
            </a:r>
            <a:r>
              <a:rPr lang="pt-BR" altLang="x-none" sz="2800" b="1" dirty="0" err="1">
                <a:solidFill>
                  <a:srgbClr val="00000A"/>
                </a:solidFill>
                <a:latin typeface="Arial" panose="020B0604020202020204" pitchFamily="34" charset="0"/>
                <a:cs typeface="Times New Roman" panose="02020603050405020304" pitchFamily="16" charset="0"/>
              </a:rPr>
              <a:t>pela emissão dos seguintes documentos:  </a:t>
            </a:r>
            <a:endParaRPr lang="pt-BR" altLang="x-none" sz="2800" b="1" dirty="0" err="1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5" name="Título 6144"/>
          <p:cNvSpPr>
            <a:spLocks noGrp="1"/>
          </p:cNvSpPr>
          <p:nvPr>
            <p:ph type="title"/>
          </p:nvPr>
        </p:nvSpPr>
        <p:spPr>
          <a:xfrm>
            <a:off x="1968500" y="274638"/>
            <a:ext cx="7489825" cy="114300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</a:rPr>
              <a:t>Controle Interno - SESA</a:t>
            </a:r>
            <a:endParaRPr lang="pt-BR" altLang="x-none" sz="3200" b="1" dirty="0" err="1">
              <a:solidFill>
                <a:srgbClr val="0066FF"/>
              </a:solidFill>
            </a:endParaRPr>
          </a:p>
        </p:txBody>
      </p:sp>
      <p:sp>
        <p:nvSpPr>
          <p:cNvPr id="6146" name="Espaço Reservado para Texto 6145"/>
          <p:cNvSpPr>
            <a:spLocks noGrp="1"/>
          </p:cNvSpPr>
          <p:nvPr>
            <p:ph type="body" idx="1"/>
          </p:nvPr>
        </p:nvSpPr>
        <p:spPr>
          <a:xfrm>
            <a:off x="1006475" y="1600200"/>
            <a:ext cx="10371138" cy="4492625"/>
          </a:xfrm>
          <a:ln/>
        </p:spPr>
        <p:txBody>
          <a:bodyPr wrap="square" lIns="90000" tIns="46800" rIns="90000" bIns="46800" anchor="t"/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b="1" dirty="0" err="1"/>
              <a:t>Equipe Técnica:</a:t>
            </a:r>
            <a:endParaRPr lang="pt-BR" altLang="x-none" b="1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endParaRPr lang="pt-BR" altLang="x-none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dirty="0" err="1"/>
              <a:t>Sebastião Marchini - Coordenador </a:t>
            </a:r>
            <a:endParaRPr lang="pt-BR" altLang="x-none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dirty="0" err="1"/>
              <a:t>Carlos Augusto de Jesus,</a:t>
            </a:r>
            <a:endParaRPr lang="pt-BR" altLang="x-none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dirty="0" err="1"/>
              <a:t>Antonio Hamilton A. Pinheiro e Michele Lorelei Martins – Agentes de controle</a:t>
            </a:r>
            <a:endParaRPr lang="pt-BR" altLang="x-none" dirty="0" err="1"/>
          </a:p>
          <a:p>
            <a:pPr indent="-312420" defTabSz="0"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dirty="0" err="1"/>
              <a:t>Flávia Cordeiro - Administrativo</a:t>
            </a:r>
            <a:endParaRPr lang="pt-BR" altLang="x-none" dirty="0" err="1"/>
          </a:p>
        </p:txBody>
      </p:sp>
      <p:pic>
        <p:nvPicPr>
          <p:cNvPr id="6147" name="Imagem 6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1152525"/>
            <a:ext cx="3059113" cy="1665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3" name="Título 33792"/>
          <p:cNvSpPr>
            <a:spLocks noGrp="1"/>
          </p:cNvSpPr>
          <p:nvPr>
            <p:ph type="title"/>
          </p:nvPr>
        </p:nvSpPr>
        <p:spPr>
          <a:xfrm>
            <a:off x="254000" y="111125"/>
            <a:ext cx="10499725" cy="143510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Das Formas de Fiscalização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3794" name="Espaço Reservado para Texto 3379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indent="-30924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b="1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   I -Termo de Acompanhamento e Fiscalização</a:t>
            </a:r>
            <a:endParaRPr lang="pt-BR" altLang="x-none" sz="1800" b="1" dirty="0" err="1">
              <a:solidFill>
                <a:srgbClr val="00000A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800" dirty="0" err="1">
              <a:solidFill>
                <a:srgbClr val="00000A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b="1" dirty="0" err="1">
                <a:solidFill>
                  <a:srgbClr val="00000A"/>
                </a:solidFill>
                <a:latin typeface="Arial" panose="020B0604020202020204" pitchFamily="34" charset="0"/>
              </a:rPr>
              <a:t>  III- Certificado de Instalação e de Funcionamento de Equipamentos:</a:t>
            </a:r>
            <a:r>
              <a:rPr lang="pt-BR" altLang="x-none" sz="1800" dirty="0" err="1">
                <a:solidFill>
                  <a:srgbClr val="00000A"/>
                </a:solidFill>
                <a:latin typeface="Arial" panose="020B0604020202020204" pitchFamily="34" charset="0"/>
              </a:rPr>
              <a:t> documento que certifica que os equipamentos;</a:t>
            </a:r>
            <a:endParaRPr lang="pt-BR" altLang="x-none" sz="1800" dirty="0" err="1">
              <a:solidFill>
                <a:srgbClr val="00000A"/>
              </a:solidFill>
              <a:latin typeface="Arial" panose="020B0604020202020204" pitchFamily="34" charset="0"/>
            </a:endParaRPr>
          </a:p>
          <a:p>
            <a:pPr indent="-309245" defTabSz="0">
              <a:spcBef>
                <a:spcPct val="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baseline="0" dirty="0" err="1">
                <a:solidFill>
                  <a:srgbClr val="00000A"/>
                </a:solidFill>
                <a:latin typeface="Times New Roman" panose="02020603050405020304" pitchFamily="16" charset="0"/>
              </a:rPr>
              <a:t>(a) foram adquiridos conforme previsto pelo termo de 	transferência;</a:t>
            </a: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  <a:p>
            <a:pPr indent="-309245" defTabSz="0">
              <a:spcBef>
                <a:spcPct val="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  <a:p>
            <a:pPr indent="-309245" defTabSz="0">
              <a:spcBef>
                <a:spcPct val="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baseline="0" dirty="0" err="1">
                <a:solidFill>
                  <a:srgbClr val="00000A"/>
                </a:solidFill>
                <a:latin typeface="Times New Roman" panose="02020603050405020304" pitchFamily="16" charset="0"/>
              </a:rPr>
              <a:t>(b) estão adequadamente instalados;</a:t>
            </a: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  <a:p>
            <a:pPr indent="-309245" defTabSz="0">
              <a:spcBef>
                <a:spcPct val="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  <a:p>
            <a:pPr indent="-309245" defTabSz="0">
              <a:spcBef>
                <a:spcPct val="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baseline="0" dirty="0" err="1">
                <a:solidFill>
                  <a:srgbClr val="00000A"/>
                </a:solidFill>
                <a:latin typeface="Times New Roman" panose="02020603050405020304" pitchFamily="16" charset="0"/>
              </a:rPr>
              <a:t>(c) estão em pleno funcionamento nas dependências do 	tomador dos recursos ou em outro local designado pelo 	termo de transferência, e;</a:t>
            </a: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  <a:p>
            <a:pPr indent="-309245" defTabSz="0">
              <a:spcBef>
                <a:spcPct val="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  <a:p>
            <a:pPr indent="-309245" defTabSz="0">
              <a:spcBef>
                <a:spcPct val="0"/>
              </a:spcBef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baseline="0" dirty="0" err="1">
                <a:solidFill>
                  <a:srgbClr val="00000A"/>
                </a:solidFill>
                <a:latin typeface="Times New Roman" panose="02020603050405020304" pitchFamily="16" charset="0"/>
              </a:rPr>
              <a:t>(d) em uso na atividade proposta;</a:t>
            </a: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  <a:p>
            <a:pPr indent="-30924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baseline="0" dirty="0" err="1">
              <a:solidFill>
                <a:srgbClr val="00000A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7" name="Título 34816"/>
          <p:cNvSpPr>
            <a:spLocks noGrp="1"/>
          </p:cNvSpPr>
          <p:nvPr>
            <p:ph type="title"/>
          </p:nvPr>
        </p:nvSpPr>
        <p:spPr>
          <a:xfrm>
            <a:off x="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Dos Procedimentos para Fiscalização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4818" name="Espaço Reservado para Texto 348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indent="-309245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dirty="0" err="1">
                <a:latin typeface="DejaVu Serif" panose="02060603050605020204" pitchFamily="16" charset="0"/>
                <a:cs typeface="Arial Unicode MS" pitchFamily="32" charset="0"/>
              </a:rPr>
              <a:t>     </a:t>
            </a:r>
            <a:r>
              <a:rPr lang="pt-BR" altLang="x-none" sz="2600" dirty="0" err="1">
                <a:latin typeface="DejaVu Serif" panose="02060603050605020204" pitchFamily="16" charset="0"/>
                <a:cs typeface="Arial Unicode MS" pitchFamily="32" charset="0"/>
              </a:rPr>
              <a:t>IV - </a:t>
            </a:r>
            <a:r>
              <a:rPr lang="pt-BR" altLang="x-none" sz="2600" b="1" dirty="0" err="1">
                <a:latin typeface="DejaVu Serif" panose="02060603050605020204" pitchFamily="16" charset="0"/>
                <a:cs typeface="Arial Unicode MS" pitchFamily="32" charset="0"/>
              </a:rPr>
              <a:t>Certificado de </a:t>
            </a:r>
            <a:r>
              <a:rPr lang="pt-BR" altLang="x-none" sz="2600" b="1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Compatibilidade Físico-Financeira:</a:t>
            </a:r>
            <a:r>
              <a:rPr lang="pt-BR" altLang="x-none" sz="2600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 nos casos em que o objeto ainda não tenha sido concluído, mas proporcional;</a:t>
            </a:r>
            <a:endParaRPr lang="pt-BR" altLang="x-none" sz="2600" dirty="0" err="1">
              <a:solidFill>
                <a:srgbClr val="00000A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600" dirty="0" err="1">
              <a:solidFill>
                <a:srgbClr val="00000A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600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  V - </a:t>
            </a:r>
            <a:r>
              <a:rPr lang="pt-BR" altLang="x-none" sz="2600" b="1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Certificado de Cumprimento dos Objetivos:</a:t>
            </a:r>
            <a:r>
              <a:rPr lang="pt-BR" altLang="x-none" sz="2600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 documento que certifica o cumprimento integral do objeto do termo de transferência, e;</a:t>
            </a:r>
            <a:endParaRPr lang="pt-BR" altLang="x-none" sz="2600" dirty="0" err="1">
              <a:solidFill>
                <a:srgbClr val="00000A"/>
              </a:solidFill>
              <a:latin typeface="DejaVu Serif" panose="02060603050605020204" pitchFamily="16" charset="0"/>
              <a:ea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1" name="Título 35840"/>
          <p:cNvSpPr>
            <a:spLocks noGrp="1"/>
          </p:cNvSpPr>
          <p:nvPr>
            <p:ph type="title"/>
          </p:nvPr>
        </p:nvSpPr>
        <p:spPr>
          <a:xfrm>
            <a:off x="71438" y="127000"/>
            <a:ext cx="10969625" cy="1435100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Dos Procedimentos para Fiscalização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5842" name="Espaço Reservado para Texto 3584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b="1" dirty="0" err="1">
                <a:latin typeface="DejaVu Serif" panose="02060603050605020204" pitchFamily="16" charset="0"/>
                <a:cs typeface="Arial Unicode MS" pitchFamily="32" charset="0"/>
              </a:rPr>
              <a:t>     Relatório Circunstanciado,</a:t>
            </a:r>
            <a:r>
              <a:rPr lang="pt-BR" altLang="x-none" sz="2000" dirty="0" err="1">
                <a:latin typeface="DejaVu Serif" panose="02060603050605020204" pitchFamily="16" charset="0"/>
                <a:cs typeface="Arial Unicode MS" pitchFamily="32" charset="0"/>
              </a:rPr>
              <a:t> conforme modelo </a:t>
            </a:r>
            <a:r>
              <a:rPr lang="pt-BR" altLang="x-none" sz="2000" dirty="0" err="1">
                <a:solidFill>
                  <a:srgbClr val="F61636"/>
                </a:solidFill>
                <a:latin typeface="DejaVu Serif" panose="02060603050605020204" pitchFamily="16" charset="0"/>
                <a:cs typeface="Arial Unicode MS" pitchFamily="32" charset="0"/>
              </a:rPr>
              <a:t>já existente que deve constar as seguintes informações:</a:t>
            </a:r>
            <a:endParaRPr lang="pt-BR" altLang="x-none" sz="2000" dirty="0" err="1">
              <a:solidFill>
                <a:srgbClr val="F61636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dirty="0" err="1">
                <a:latin typeface="DejaVu Serif" panose="02060603050605020204" pitchFamily="16" charset="0"/>
                <a:cs typeface="Arial Unicode MS" pitchFamily="32" charset="0"/>
              </a:rPr>
              <a:t>a) histórico de acompanhamento da execução do termo de transferência, (...);</a:t>
            </a:r>
            <a:endParaRPr lang="pt-BR" altLang="x-none" sz="2000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000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025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dirty="0" err="1">
                <a:latin typeface="DejaVu Serif" panose="02060603050605020204" pitchFamily="16" charset="0"/>
                <a:cs typeface="Arial Unicode MS" pitchFamily="32" charset="0"/>
              </a:rPr>
              <a:t>b) manifestação conclusiva do órgão concedente sobre a regularidade da aplicação dos recursos, considerando 	 o cumprimento dos objetivos e das metas (…)</a:t>
            </a:r>
            <a:endParaRPr lang="pt-BR" altLang="x-none" sz="2000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025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aseline="0" dirty="0" err="1">
                <a:latin typeface="DejaVu Serif" panose="02060603050605020204" pitchFamily="16" charset="0"/>
                <a:cs typeface="Arial Unicode MS" pitchFamily="32" charset="0"/>
              </a:rPr>
              <a:t>c)  a qualidade do serviço prestado ou da obra executada; e </a:t>
            </a:r>
            <a:endParaRPr lang="pt-BR" altLang="x-none" sz="2000" baseline="0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025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000" baseline="0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025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aseline="0" dirty="0" err="1">
                <a:latin typeface="DejaVu Serif" panose="02060603050605020204" pitchFamily="16" charset="0"/>
                <a:cs typeface="Arial Unicode MS" pitchFamily="32" charset="0"/>
              </a:rPr>
              <a:t>d) a avaliação das metas e dos resultados estabelecidos pelo termo</a:t>
            </a:r>
            <a:endParaRPr lang="pt-BR" altLang="x-none" sz="2000" baseline="0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025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aseline="0" dirty="0" err="1">
                <a:latin typeface="DejaVu Serif" panose="02060603050605020204" pitchFamily="16" charset="0"/>
                <a:cs typeface="Arial Unicode MS" pitchFamily="32" charset="0"/>
              </a:rPr>
              <a:t>  de transferência, contendo um comparativo analítico entre a situação      </a:t>
            </a:r>
            <a:endParaRPr lang="pt-BR" altLang="x-none" sz="2000" baseline="0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marL="457200" indent="-428625" algn="just" defTabSz="0">
              <a:lnSpc>
                <a:spcPct val="93000"/>
              </a:lnSpc>
              <a:spcBef>
                <a:spcPct val="0"/>
              </a:spcBef>
              <a:spcAft>
                <a:spcPts val="1025"/>
              </a:spcAft>
              <a:buClrTx/>
              <a:buSzPct val="100000"/>
              <a:buNone/>
              <a:tabLst>
                <a:tab pos="457200" algn="l"/>
                <a:tab pos="561975" algn="l"/>
                <a:tab pos="1011555" algn="l"/>
                <a:tab pos="1460500" algn="l"/>
                <a:tab pos="1910080" algn="l"/>
                <a:tab pos="2359025" algn="l"/>
                <a:tab pos="2808605" algn="l"/>
                <a:tab pos="3257550" algn="l"/>
                <a:tab pos="3707130" algn="l"/>
                <a:tab pos="4156075" algn="l"/>
                <a:tab pos="4605655" algn="l"/>
                <a:tab pos="5054600" algn="l"/>
                <a:tab pos="5504180" algn="l"/>
                <a:tab pos="5953125" algn="l"/>
                <a:tab pos="6402705" algn="l"/>
                <a:tab pos="6851650" algn="l"/>
                <a:tab pos="7301230" algn="l"/>
                <a:tab pos="7750175" algn="l"/>
                <a:tab pos="8199755" algn="l"/>
                <a:tab pos="8648700" algn="l"/>
                <a:tab pos="90982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aseline="0" dirty="0" err="1">
                <a:latin typeface="DejaVu Serif" panose="02060603050605020204" pitchFamily="16" charset="0"/>
                <a:cs typeface="Arial Unicode MS" pitchFamily="32" charset="0"/>
              </a:rPr>
              <a:t>  anterior e a posterior à celebração do termo.</a:t>
            </a:r>
            <a:endParaRPr lang="pt-BR" altLang="x-none" sz="2000" baseline="0" dirty="0" err="1">
              <a:latin typeface="DejaVu Serif" panose="02060603050605020204" pitchFamily="16" charset="0"/>
              <a:ea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5" name="Título 3686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Capítulo VI</a:t>
            </a:r>
            <a:b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Da Prestação de Contas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6866" name="Espaço Reservado para Texto 3686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indent="-311150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b="1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   </a:t>
            </a:r>
            <a:r>
              <a:rPr lang="pt-BR" altLang="x-none" sz="2600" b="1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Art. 24º - </a:t>
            </a:r>
            <a:r>
              <a:rPr lang="pt-BR" altLang="x-none" sz="2600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Os termos e certificados a que alude o art. 21 e o relatório circunstanciado de que trata o art. 22 </a:t>
            </a:r>
            <a:r>
              <a:rPr lang="pt-BR" altLang="x-none" sz="2600" dirty="0" err="1">
                <a:solidFill>
                  <a:srgbClr val="ED1C24"/>
                </a:solidFill>
                <a:latin typeface="DejaVu Serif" panose="02060603050605020204" pitchFamily="16" charset="0"/>
                <a:cs typeface="Arial Unicode MS" pitchFamily="32" charset="0"/>
              </a:rPr>
              <a:t>fazem prova perante o Tribunal de Contas</a:t>
            </a:r>
            <a:r>
              <a:rPr lang="pt-BR" altLang="x-none" sz="2600" dirty="0" err="1">
                <a:solidFill>
                  <a:srgbClr val="00000A"/>
                </a:solidFill>
                <a:latin typeface="DejaVu Serif" panose="02060603050605020204" pitchFamily="16" charset="0"/>
                <a:cs typeface="Arial Unicode MS" pitchFamily="32" charset="0"/>
              </a:rPr>
              <a:t> dos fatos e circunstâncias neles reportados, podendo responder os seus signatários nos termos do art. 299 do Código Penal Brasileiro, observado o art. 16, § 4º, da Lei Complementar nº 113/2005.</a:t>
            </a:r>
            <a:endParaRPr lang="pt-BR" altLang="x-none" sz="2600" dirty="0" err="1">
              <a:solidFill>
                <a:srgbClr val="00000A"/>
              </a:solidFill>
              <a:latin typeface="DejaVu Serif" panose="02060603050605020204" pitchFamily="16" charset="0"/>
              <a:ea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89" name="Título 3788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Tomada de Contas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7890" name="Espaço Reservado para Texto 3788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marL="609600" indent="-581025" algn="just" defTabSz="0">
              <a:spcBef>
                <a:spcPts val="700"/>
              </a:spcBef>
              <a:buClrTx/>
              <a:buSzPct val="100000"/>
              <a:buNone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b="1" dirty="0" err="1"/>
              <a:t>     Art. 26º-A</a:t>
            </a:r>
            <a:r>
              <a:rPr lang="pt-BR" altLang="x-none" sz="2800" dirty="0" err="1"/>
              <a:t> – Para Efeito desta Resolução,  considera-se Tomada de Contas o procedimento excepcional com a finalidade de apurar: </a:t>
            </a:r>
            <a:endParaRPr lang="pt-BR" altLang="x-none" sz="2800" dirty="0" err="1"/>
          </a:p>
          <a:p>
            <a:pPr marL="609600" indent="-581025" defTabSz="0">
              <a:spcBef>
                <a:spcPts val="700"/>
              </a:spcBef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 Omissões;</a:t>
            </a:r>
            <a:endParaRPr lang="pt-BR" altLang="x-none" sz="2800" dirty="0" err="1"/>
          </a:p>
          <a:p>
            <a:pPr marL="609600" indent="-581025" defTabSz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800" dirty="0" err="1"/>
          </a:p>
          <a:p>
            <a:pPr marL="609600" indent="-581025" defTabSz="0">
              <a:spcBef>
                <a:spcPts val="700"/>
              </a:spcBef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 Desvios; </a:t>
            </a:r>
            <a:endParaRPr lang="pt-BR" altLang="x-none" sz="2800" dirty="0" err="1"/>
          </a:p>
          <a:p>
            <a:pPr marL="609600" indent="-581025" defTabSz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800" dirty="0" err="1"/>
          </a:p>
          <a:p>
            <a:pPr marL="609600" indent="-581025" defTabSz="0">
              <a:spcBef>
                <a:spcPts val="700"/>
              </a:spcBef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 Desfalques;</a:t>
            </a:r>
            <a:endParaRPr lang="pt-BR" altLang="x-none" sz="2800" dirty="0" err="1"/>
          </a:p>
          <a:p>
            <a:pPr marL="609600" indent="-581025" defTabSz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800" dirty="0" err="1"/>
          </a:p>
          <a:p>
            <a:pPr marL="609600" indent="-581025" defTabSz="0">
              <a:spcBef>
                <a:spcPts val="700"/>
              </a:spcBef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609600" algn="l"/>
                <a:tab pos="714375" algn="l"/>
                <a:tab pos="1163955" algn="l"/>
                <a:tab pos="1612900" algn="l"/>
                <a:tab pos="2062480" algn="l"/>
                <a:tab pos="2511425" algn="l"/>
                <a:tab pos="2961005" algn="l"/>
                <a:tab pos="3409950" algn="l"/>
                <a:tab pos="3859530" algn="l"/>
                <a:tab pos="4308475" algn="l"/>
                <a:tab pos="4758055" algn="l"/>
                <a:tab pos="5207000" algn="l"/>
                <a:tab pos="5656580" algn="l"/>
                <a:tab pos="6105525" algn="l"/>
                <a:tab pos="6555105" algn="l"/>
                <a:tab pos="7004050" algn="l"/>
                <a:tab pos="7453630" algn="l"/>
                <a:tab pos="7902575" algn="l"/>
                <a:tab pos="8352155" algn="l"/>
                <a:tab pos="8801100" algn="l"/>
                <a:tab pos="92506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800" dirty="0" err="1"/>
              <a:t> Fraudes ou a prática de qualquer ato ilegal, ilegítimo ou antieconômico.</a:t>
            </a:r>
            <a:endParaRPr lang="pt-BR" altLang="x-none" sz="28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3" name="Título 38912"/>
          <p:cNvSpPr>
            <a:spLocks noGrp="1"/>
          </p:cNvSpPr>
          <p:nvPr>
            <p:ph type="title"/>
          </p:nvPr>
        </p:nvSpPr>
        <p:spPr>
          <a:xfrm>
            <a:off x="9525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Tomada de Contas Especial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8914" name="Espaço Reservado para Texto 3891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2788"/>
          </a:xfrm>
          <a:ln/>
        </p:spPr>
        <p:txBody>
          <a:bodyPr wrap="square" lIns="90000" tIns="46800" rIns="90000" bIns="46800" anchor="t"/>
          <a:p>
            <a:pPr marL="0" indent="0" algn="just" defTabSz="0">
              <a:lnSpc>
                <a:spcPct val="90000"/>
              </a:lnSpc>
              <a:spcBef>
                <a:spcPts val="60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b="1" dirty="0" err="1"/>
              <a:t>   Art. 27. </a:t>
            </a:r>
            <a:r>
              <a:rPr lang="pt-BR" altLang="x-none" sz="2400" dirty="0" err="1"/>
              <a:t>(...) </a:t>
            </a:r>
            <a:r>
              <a:rPr lang="pt-BR" altLang="x-none" sz="2400" b="1" dirty="0" err="1"/>
              <a:t>§ 1º</a:t>
            </a:r>
            <a:r>
              <a:rPr lang="pt-BR" altLang="x-none" sz="2400" dirty="0" err="1"/>
              <a:t> Instaurada a Tomada de Contas    Especial, o concedente dos recursos deverá comunicar imediatamente ao Tribunal de Contas, informando os dados do respectivo procedimento no SIT. </a:t>
            </a:r>
            <a:endParaRPr lang="pt-BR" altLang="x-none" sz="2400" dirty="0" err="1"/>
          </a:p>
          <a:p>
            <a:pPr marL="0" indent="0" algn="just" defTabSz="0">
              <a:lnSpc>
                <a:spcPct val="90000"/>
              </a:lnSpc>
              <a:spcBef>
                <a:spcPts val="60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b="1" dirty="0" err="1"/>
          </a:p>
          <a:p>
            <a:pPr marL="0" indent="0" algn="just" defTabSz="0">
              <a:lnSpc>
                <a:spcPct val="90000"/>
              </a:lnSpc>
              <a:spcBef>
                <a:spcPts val="60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b="1" dirty="0" err="1"/>
              <a:t>§ 2º</a:t>
            </a:r>
            <a:r>
              <a:rPr lang="pt-BR" altLang="x-none" sz="2400" dirty="0" err="1"/>
              <a:t> Os responsáveis pelo </a:t>
            </a:r>
            <a:r>
              <a:rPr lang="pt-BR" altLang="x-none" sz="2400" b="1" dirty="0" err="1"/>
              <a:t>controle interno</a:t>
            </a:r>
            <a:r>
              <a:rPr lang="pt-BR" altLang="x-none" sz="2400" dirty="0" err="1"/>
              <a:t> e o </a:t>
            </a:r>
            <a:r>
              <a:rPr lang="pt-BR" altLang="x-none" sz="2400" b="1" dirty="0" err="1"/>
              <a:t>fiscal da transferência</a:t>
            </a:r>
            <a:r>
              <a:rPr lang="pt-BR" altLang="x-none" sz="2400" dirty="0" err="1"/>
              <a:t>, ao tomarem conhecimento de ocorrência de irregularidades, deverão alertar formalmente a autoridade administrativa competente para a instauração da tomada de     contas, sob pena de   responsabilidade solidária.</a:t>
            </a:r>
            <a:endParaRPr lang="pt-BR" altLang="x-none" sz="2400" dirty="0" err="1"/>
          </a:p>
          <a:p>
            <a:pPr marL="0" indent="0" defTabSz="0">
              <a:lnSpc>
                <a:spcPct val="90000"/>
              </a:lnSpc>
              <a:spcBef>
                <a:spcPts val="60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7" name="Título 3993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8038" cy="1138237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Tomada de Contas </a:t>
            </a:r>
            <a:b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</a:b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Extraordinária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39938" name="Espaço Reservado para Texto 3993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8038" cy="4521200"/>
          </a:xfrm>
          <a:ln/>
        </p:spPr>
        <p:txBody>
          <a:bodyPr wrap="square" lIns="90000" tIns="46800" rIns="90000" bIns="46800" anchor="t"/>
          <a:p>
            <a:pPr indent="-314325" algn="just" defTabSz="0">
              <a:lnSpc>
                <a:spcPct val="150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b="1" dirty="0" err="1">
                <a:solidFill>
                  <a:srgbClr val="00000A"/>
                </a:solidFill>
              </a:rPr>
              <a:t>   Art. 28º - </a:t>
            </a:r>
            <a:r>
              <a:rPr lang="pt-BR" altLang="x-none" sz="2400" dirty="0" err="1">
                <a:solidFill>
                  <a:srgbClr val="00000A"/>
                </a:solidFill>
              </a:rPr>
              <a:t>A omissão do concedente dos recursos de encaminhar ao Tribunal de Contas a prestação de contas apresentada pelo tomador dos recursos ou sua omissão em instaurar a Tomada de Contas Especial, </a:t>
            </a:r>
            <a:r>
              <a:rPr lang="pt-BR" altLang="x-none" sz="2400" b="1" dirty="0" err="1">
                <a:solidFill>
                  <a:srgbClr val="00000A"/>
                </a:solidFill>
              </a:rPr>
              <a:t>implicará instauração da Tomada de Contas Extraordinária</a:t>
            </a:r>
            <a:r>
              <a:rPr lang="pt-BR" altLang="x-none" sz="2400" dirty="0" err="1">
                <a:solidFill>
                  <a:srgbClr val="00000A"/>
                </a:solidFill>
              </a:rPr>
              <a:t> nos termos do art. 236 do Regimento Interno, sem prejuízo das penalidades previstas.</a:t>
            </a:r>
            <a:endParaRPr lang="pt-BR" altLang="x-none" sz="2400" dirty="0" err="1">
              <a:solidFill>
                <a:srgbClr val="00000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1" name="Título 4096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600" b="1" dirty="0" err="1">
                <a:solidFill>
                  <a:srgbClr val="0066FF"/>
                </a:solidFill>
                <a:cs typeface="Arial Unicode MS" pitchFamily="32" charset="0"/>
              </a:rPr>
              <a:t>CONTATOS</a:t>
            </a:r>
            <a:endParaRPr lang="pt-BR" altLang="x-none" sz="36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40962" name="Espaço Reservado para Texto 4096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664075"/>
          </a:xfrm>
          <a:ln/>
        </p:spPr>
        <p:txBody>
          <a:bodyPr wrap="square" lIns="90000" tIns="46800" rIns="90000" bIns="46800" anchor="t"/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600" b="1" i="1" u="sng" dirty="0" err="1">
              <a:solidFill>
                <a:srgbClr val="CE181E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600" b="1" i="1" u="sng" dirty="0" err="1">
                <a:solidFill>
                  <a:srgbClr val="CE181E"/>
                </a:solidFill>
                <a:latin typeface="DejaVu Serif" panose="02060603050605020204" pitchFamily="16" charset="0"/>
                <a:cs typeface="Arial Unicode MS" pitchFamily="32" charset="0"/>
              </a:rPr>
              <a:t>Controle Interno da SESA</a:t>
            </a:r>
            <a:endParaRPr lang="pt-BR" altLang="x-none" sz="1600" b="1" i="1" u="sng" dirty="0" err="1">
              <a:solidFill>
                <a:srgbClr val="CE181E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400" b="1" i="1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400" b="1" i="1" dirty="0" err="1">
                <a:latin typeface="DejaVu Serif" panose="02060603050605020204" pitchFamily="16" charset="0"/>
                <a:cs typeface="Arial Unicode MS" pitchFamily="32" charset="0"/>
              </a:rPr>
              <a:t>Telefones (41) 3330-4450 – 3330-4693 – 3330-4282 - 3330-4393</a:t>
            </a:r>
            <a:endParaRPr lang="pt-BR" altLang="x-none" sz="1400" b="1" i="1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400" b="1" i="1" dirty="0" err="1">
                <a:latin typeface="DejaVu Serif" panose="02060603050605020204" pitchFamily="16" charset="0"/>
                <a:cs typeface="Arial Unicode MS" pitchFamily="32" charset="0"/>
              </a:rPr>
              <a:t>E-MAIL: controleinterno@sesa.pr.gov.br</a:t>
            </a:r>
            <a:endParaRPr lang="pt-BR" altLang="x-none" sz="1400" b="1" i="1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400" b="1" i="1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600" b="1" i="1" u="sng" dirty="0" err="1">
                <a:solidFill>
                  <a:srgbClr val="CE181E"/>
                </a:solidFill>
                <a:latin typeface="DejaVu Serif" panose="02060603050605020204" pitchFamily="16" charset="0"/>
                <a:cs typeface="Arial Unicode MS" pitchFamily="32" charset="0"/>
              </a:rPr>
              <a:t>DPCC – Departamento de Prestação de Contas e Convênios</a:t>
            </a:r>
            <a:endParaRPr lang="pt-BR" altLang="x-none" sz="1600" b="1" i="1" u="sng" dirty="0" err="1">
              <a:solidFill>
                <a:srgbClr val="CE181E"/>
              </a:solidFill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400" b="1" i="1" dirty="0" err="1">
                <a:latin typeface="DejaVu Serif" panose="02060603050605020204" pitchFamily="16" charset="0"/>
                <a:cs typeface="Arial Unicode MS" pitchFamily="32" charset="0"/>
              </a:rPr>
              <a:t>Telefones (41) 3330-4456 – 3330-4672 - 3330-4330</a:t>
            </a:r>
            <a:endParaRPr lang="pt-BR" altLang="x-none" sz="1400" b="1" i="1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400" b="1" i="1" dirty="0" err="1">
                <a:latin typeface="DejaVu Serif" panose="02060603050605020204" pitchFamily="16" charset="0"/>
                <a:cs typeface="Arial Unicode MS" pitchFamily="32" charset="0"/>
              </a:rPr>
              <a:t>E-MAIL: sit@sesa.pr.gov.br</a:t>
            </a:r>
            <a:endParaRPr lang="pt-BR" altLang="x-none" sz="1400" b="1" i="1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400" b="1" i="1" dirty="0" err="1">
              <a:latin typeface="DejaVu Serif" panose="02060603050605020204" pitchFamily="16" charset="0"/>
              <a:cs typeface="Arial Unicode MS" pitchFamily="32" charset="0"/>
            </a:endParaRPr>
          </a:p>
          <a:p>
            <a:pPr indent="-309245" algn="ctr" defTabSz="0">
              <a:lnSpc>
                <a:spcPct val="93000"/>
              </a:lnSpc>
              <a:spcBef>
                <a:spcPct val="0"/>
              </a:spcBef>
              <a:spcAft>
                <a:spcPts val="1290"/>
              </a:spcAft>
              <a:buClrTx/>
              <a:buSzPct val="10000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400" b="1" i="1" dirty="0" err="1">
              <a:latin typeface="DejaVu Serif" panose="02060603050605020204" pitchFamily="16" charset="0"/>
              <a:ea typeface="Arial Unicode MS" pitchFamily="32" charset="0"/>
            </a:endParaRPr>
          </a:p>
        </p:txBody>
      </p:sp>
      <p:pic>
        <p:nvPicPr>
          <p:cNvPr id="40963" name="Imagem 409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824413"/>
            <a:ext cx="160020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Imagem 409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538" y="719138"/>
            <a:ext cx="2593975" cy="1655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5" name="Título 4198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39825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dirty="0" err="1"/>
              <a:t>Agradecimentos </a:t>
            </a:r>
            <a:endParaRPr lang="pt-BR" altLang="x-none" dirty="0" err="1"/>
          </a:p>
        </p:txBody>
      </p:sp>
      <p:pic>
        <p:nvPicPr>
          <p:cNvPr id="41986" name="Imagem 419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416050"/>
            <a:ext cx="8834438" cy="4745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69" name="Título 7168"/>
          <p:cNvSpPr>
            <a:spLocks noGrp="1"/>
          </p:cNvSpPr>
          <p:nvPr>
            <p:ph type="title"/>
          </p:nvPr>
        </p:nvSpPr>
        <p:spPr>
          <a:xfrm>
            <a:off x="1150938" y="155575"/>
            <a:ext cx="8834437" cy="1068388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Base Legal para atuação do Controle Interno da SESA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7170" name="Espaço Reservado para Texto 716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</a:t>
            </a:r>
            <a:r>
              <a:rPr lang="pt-BR" altLang="x-none" sz="2000" b="1" dirty="0" err="1">
                <a:solidFill>
                  <a:srgbClr val="ED1C24"/>
                </a:solidFill>
                <a:latin typeface="Arial" panose="020B0604020202020204" pitchFamily="34" charset="0"/>
                <a:cs typeface="Arial Unicode MS" pitchFamily="32" charset="0"/>
              </a:rPr>
              <a:t>Constituição Federal 1988 Art. 74</a:t>
            </a: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– Trata da Finalidade do Controle Interno;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</a:t>
            </a:r>
            <a:r>
              <a:rPr lang="pt-BR" altLang="x-none" sz="2000" b="1" dirty="0" err="1">
                <a:solidFill>
                  <a:srgbClr val="ED1C24"/>
                </a:solidFill>
                <a:latin typeface="Arial" panose="020B0604020202020204" pitchFamily="34" charset="0"/>
                <a:cs typeface="Arial Unicode MS" pitchFamily="32" charset="0"/>
              </a:rPr>
              <a:t>Lei Estadual 15.524/2007</a:t>
            </a: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– Regulamenta o Sistema de Controle Interno do poder Executivo Estadual;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</a:t>
            </a:r>
            <a:r>
              <a:rPr lang="pt-BR" altLang="x-none" sz="2000" b="1" dirty="0" err="1">
                <a:solidFill>
                  <a:srgbClr val="ED1C24"/>
                </a:solidFill>
                <a:latin typeface="Arial" panose="020B0604020202020204" pitchFamily="34" charset="0"/>
                <a:cs typeface="Arial Unicode MS" pitchFamily="32" charset="0"/>
              </a:rPr>
              <a:t>Decreto Estadual nº 9.978/2014</a:t>
            </a: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– Institui a Estrutura de Controle e aprova o Regulamento da Controladoria Geral do Estado – CGE;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 </a:t>
            </a:r>
            <a:r>
              <a:rPr lang="pt-BR" altLang="x-none" sz="2000" b="1" dirty="0" err="1">
                <a:solidFill>
                  <a:srgbClr val="ED1C24"/>
                </a:solidFill>
                <a:latin typeface="Arial" panose="020B0604020202020204" pitchFamily="34" charset="0"/>
                <a:cs typeface="Arial Unicode MS" pitchFamily="32" charset="0"/>
              </a:rPr>
              <a:t>Resolução 28/2011</a:t>
            </a: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– nova redação 46/2014 do TCE/PR (Artigo 22);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</a:t>
            </a:r>
            <a:r>
              <a:rPr lang="pt-BR" altLang="x-none" sz="2000" b="1" dirty="0" err="1">
                <a:solidFill>
                  <a:srgbClr val="ED1C24"/>
                </a:solidFill>
                <a:latin typeface="Arial" panose="020B0604020202020204" pitchFamily="34" charset="0"/>
                <a:cs typeface="Arial Unicode MS" pitchFamily="32" charset="0"/>
              </a:rPr>
              <a:t>Decreto Estadual nº 6.863/2017</a:t>
            </a: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– Trata das competências e inclui no Organograma da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 SESA o Núcleo de Controle Interno;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 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 </a:t>
            </a:r>
            <a:r>
              <a:rPr lang="pt-BR" altLang="x-none" sz="2000" b="1" dirty="0" err="1">
                <a:solidFill>
                  <a:srgbClr val="ED1C24"/>
                </a:solidFill>
                <a:latin typeface="Arial" panose="020B0604020202020204" pitchFamily="34" charset="0"/>
                <a:cs typeface="Arial Unicode MS" pitchFamily="32" charset="0"/>
              </a:rPr>
              <a:t>Decreto Estadual nº 11290/2018</a:t>
            </a: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– Institui e regulamenta as Unidades de Controle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06400" indent="-293370" algn="just" defTabSz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406400" algn="l"/>
                <a:tab pos="511175" algn="l"/>
                <a:tab pos="960755" algn="l"/>
                <a:tab pos="1409700" algn="l"/>
                <a:tab pos="1859280" algn="l"/>
                <a:tab pos="2308225" algn="l"/>
                <a:tab pos="2757805" algn="l"/>
                <a:tab pos="3206750" algn="l"/>
                <a:tab pos="3656330" algn="l"/>
                <a:tab pos="4105275" algn="l"/>
                <a:tab pos="4554855" algn="l"/>
                <a:tab pos="5003800" algn="l"/>
                <a:tab pos="5453380" algn="l"/>
                <a:tab pos="5902325" algn="l"/>
                <a:tab pos="6351905" algn="l"/>
                <a:tab pos="6800850" algn="l"/>
                <a:tab pos="7250430" algn="l"/>
                <a:tab pos="7699375" algn="l"/>
                <a:tab pos="8148955" algn="l"/>
                <a:tab pos="8597900" algn="l"/>
                <a:tab pos="904748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 Interno.</a:t>
            </a:r>
            <a:endParaRPr lang="pt-BR" altLang="x-none" sz="2000" b="1" dirty="0" err="1">
              <a:latin typeface="Arial" panose="020B0604020202020204" pitchFamily="34" charset="0"/>
              <a:ea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3" name="Título 8192"/>
          <p:cNvSpPr>
            <a:spLocks noGrp="1"/>
          </p:cNvSpPr>
          <p:nvPr>
            <p:ph type="title"/>
          </p:nvPr>
        </p:nvSpPr>
        <p:spPr>
          <a:xfrm>
            <a:off x="1150938" y="330200"/>
            <a:ext cx="8834437" cy="1068388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Conceito de Controle Interno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8194" name="Espaço Reservado para Texto 819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marL="424180" indent="-288925" algn="just" defTabSz="0">
              <a:lnSpc>
                <a:spcPct val="97000"/>
              </a:lnSpc>
              <a:spcBef>
                <a:spcPct val="0"/>
              </a:spcBef>
              <a:buClrTx/>
              <a:buSzPct val="100000"/>
              <a:buNone/>
              <a:tabLst>
                <a:tab pos="424180" algn="l"/>
                <a:tab pos="528955" algn="l"/>
                <a:tab pos="977900" algn="l"/>
                <a:tab pos="1427480" algn="l"/>
                <a:tab pos="1876425" algn="l"/>
                <a:tab pos="2326005" algn="l"/>
                <a:tab pos="2774950" algn="l"/>
                <a:tab pos="3224530" algn="l"/>
                <a:tab pos="3673475" algn="l"/>
                <a:tab pos="4123055" algn="l"/>
                <a:tab pos="4572000" algn="l"/>
                <a:tab pos="5021580" algn="l"/>
                <a:tab pos="5470525" algn="l"/>
                <a:tab pos="5920105" algn="l"/>
                <a:tab pos="6369050" algn="l"/>
                <a:tab pos="6818630" algn="l"/>
                <a:tab pos="7267575" algn="l"/>
                <a:tab pos="7717155" algn="l"/>
                <a:tab pos="8166100" algn="l"/>
                <a:tab pos="8615680" algn="l"/>
                <a:tab pos="9064625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</a:t>
            </a: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24180" indent="-288925" algn="just" defTabSz="0">
              <a:lnSpc>
                <a:spcPct val="97000"/>
              </a:lnSpc>
              <a:spcBef>
                <a:spcPct val="0"/>
              </a:spcBef>
              <a:buClrTx/>
              <a:buSzPct val="100000"/>
              <a:buNone/>
              <a:tabLst>
                <a:tab pos="424180" algn="l"/>
                <a:tab pos="528955" algn="l"/>
                <a:tab pos="977900" algn="l"/>
                <a:tab pos="1427480" algn="l"/>
                <a:tab pos="1876425" algn="l"/>
                <a:tab pos="2326005" algn="l"/>
                <a:tab pos="2774950" algn="l"/>
                <a:tab pos="3224530" algn="l"/>
                <a:tab pos="3673475" algn="l"/>
                <a:tab pos="4123055" algn="l"/>
                <a:tab pos="4572000" algn="l"/>
                <a:tab pos="5021580" algn="l"/>
                <a:tab pos="5470525" algn="l"/>
                <a:tab pos="5920105" algn="l"/>
                <a:tab pos="6369050" algn="l"/>
                <a:tab pos="6818630" algn="l"/>
                <a:tab pos="7267575" algn="l"/>
                <a:tab pos="7717155" algn="l"/>
                <a:tab pos="8166100" algn="l"/>
                <a:tab pos="8615680" algn="l"/>
                <a:tab pos="9064625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24180" indent="-288925" algn="just" defTabSz="0">
              <a:lnSpc>
                <a:spcPct val="97000"/>
              </a:lnSpc>
              <a:spcBef>
                <a:spcPct val="0"/>
              </a:spcBef>
              <a:buClrTx/>
              <a:buSzPct val="100000"/>
              <a:buNone/>
              <a:tabLst>
                <a:tab pos="424180" algn="l"/>
                <a:tab pos="528955" algn="l"/>
                <a:tab pos="977900" algn="l"/>
                <a:tab pos="1427480" algn="l"/>
                <a:tab pos="1876425" algn="l"/>
                <a:tab pos="2326005" algn="l"/>
                <a:tab pos="2774950" algn="l"/>
                <a:tab pos="3224530" algn="l"/>
                <a:tab pos="3673475" algn="l"/>
                <a:tab pos="4123055" algn="l"/>
                <a:tab pos="4572000" algn="l"/>
                <a:tab pos="5021580" algn="l"/>
                <a:tab pos="5470525" algn="l"/>
                <a:tab pos="5920105" algn="l"/>
                <a:tab pos="6369050" algn="l"/>
                <a:tab pos="6818630" algn="l"/>
                <a:tab pos="7267575" algn="l"/>
                <a:tab pos="7717155" algn="l"/>
                <a:tab pos="8166100" algn="l"/>
                <a:tab pos="8615680" algn="l"/>
                <a:tab pos="9064625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24180" indent="-288925" algn="just" defTabSz="0">
              <a:lnSpc>
                <a:spcPct val="97000"/>
              </a:lnSpc>
              <a:spcBef>
                <a:spcPct val="0"/>
              </a:spcBef>
              <a:buClrTx/>
              <a:buSzPct val="100000"/>
              <a:buNone/>
              <a:tabLst>
                <a:tab pos="424180" algn="l"/>
                <a:tab pos="528955" algn="l"/>
                <a:tab pos="977900" algn="l"/>
                <a:tab pos="1427480" algn="l"/>
                <a:tab pos="1876425" algn="l"/>
                <a:tab pos="2326005" algn="l"/>
                <a:tab pos="2774950" algn="l"/>
                <a:tab pos="3224530" algn="l"/>
                <a:tab pos="3673475" algn="l"/>
                <a:tab pos="4123055" algn="l"/>
                <a:tab pos="4572000" algn="l"/>
                <a:tab pos="5021580" algn="l"/>
                <a:tab pos="5470525" algn="l"/>
                <a:tab pos="5920105" algn="l"/>
                <a:tab pos="6369050" algn="l"/>
                <a:tab pos="6818630" algn="l"/>
                <a:tab pos="7267575" algn="l"/>
                <a:tab pos="7717155" algn="l"/>
                <a:tab pos="8166100" algn="l"/>
                <a:tab pos="8615680" algn="l"/>
                <a:tab pos="9064625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24180" indent="-288925" algn="just" defTabSz="0">
              <a:lnSpc>
                <a:spcPct val="97000"/>
              </a:lnSpc>
              <a:spcBef>
                <a:spcPct val="0"/>
              </a:spcBef>
              <a:buClrTx/>
              <a:buSzPct val="100000"/>
              <a:buNone/>
              <a:tabLst>
                <a:tab pos="424180" algn="l"/>
                <a:tab pos="528955" algn="l"/>
                <a:tab pos="977900" algn="l"/>
                <a:tab pos="1427480" algn="l"/>
                <a:tab pos="1876425" algn="l"/>
                <a:tab pos="2326005" algn="l"/>
                <a:tab pos="2774950" algn="l"/>
                <a:tab pos="3224530" algn="l"/>
                <a:tab pos="3673475" algn="l"/>
                <a:tab pos="4123055" algn="l"/>
                <a:tab pos="4572000" algn="l"/>
                <a:tab pos="5021580" algn="l"/>
                <a:tab pos="5470525" algn="l"/>
                <a:tab pos="5920105" algn="l"/>
                <a:tab pos="6369050" algn="l"/>
                <a:tab pos="6818630" algn="l"/>
                <a:tab pos="7267575" algn="l"/>
                <a:tab pos="7717155" algn="l"/>
                <a:tab pos="8166100" algn="l"/>
                <a:tab pos="8615680" algn="l"/>
                <a:tab pos="9064625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000" b="1" dirty="0" err="1">
              <a:latin typeface="Arial" panose="020B0604020202020204" pitchFamily="34" charset="0"/>
              <a:cs typeface="Arial Unicode MS" pitchFamily="32" charset="0"/>
            </a:endParaRPr>
          </a:p>
          <a:p>
            <a:pPr marL="424180" indent="-288925" algn="just" defTabSz="0">
              <a:lnSpc>
                <a:spcPct val="97000"/>
              </a:lnSpc>
              <a:spcBef>
                <a:spcPct val="0"/>
              </a:spcBef>
              <a:buClrTx/>
              <a:buSzPct val="100000"/>
              <a:buNone/>
              <a:tabLst>
                <a:tab pos="424180" algn="l"/>
                <a:tab pos="528955" algn="l"/>
                <a:tab pos="977900" algn="l"/>
                <a:tab pos="1427480" algn="l"/>
                <a:tab pos="1876425" algn="l"/>
                <a:tab pos="2326005" algn="l"/>
                <a:tab pos="2774950" algn="l"/>
                <a:tab pos="3224530" algn="l"/>
                <a:tab pos="3673475" algn="l"/>
                <a:tab pos="4123055" algn="l"/>
                <a:tab pos="4572000" algn="l"/>
                <a:tab pos="5021580" algn="l"/>
                <a:tab pos="5470525" algn="l"/>
                <a:tab pos="5920105" algn="l"/>
                <a:tab pos="6369050" algn="l"/>
                <a:tab pos="6818630" algn="l"/>
                <a:tab pos="7267575" algn="l"/>
                <a:tab pos="7717155" algn="l"/>
                <a:tab pos="8166100" algn="l"/>
                <a:tab pos="8615680" algn="l"/>
                <a:tab pos="9064625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  Consiste em um plano organizacional de métodos e procedimentos, de forma ordenada, articulados a partir de um órgão central de coordenação, adotados pela Administração Pública para salvaguardar seus ativos, obter informações oportunas e confiáveis, promover a eficiência operacional, assegurar a observância das leis, normas e políticas vigentes, estabelecer mecanismos de controle que possibilitem informações à sociedade e impedir a ocorrência de fraudes e desperdícios (</a:t>
            </a:r>
            <a:r>
              <a:rPr lang="pt-BR" altLang="x-none" sz="2000" b="1" dirty="0" err="1">
                <a:solidFill>
                  <a:srgbClr val="00CC99"/>
                </a:solidFill>
                <a:latin typeface="Arial" panose="020B0604020202020204" pitchFamily="34" charset="0"/>
                <a:cs typeface="Arial Unicode MS" pitchFamily="32" charset="0"/>
              </a:rPr>
              <a:t>Lei Estadual 15.524/2007</a:t>
            </a:r>
            <a:r>
              <a:rPr lang="pt-BR" altLang="x-none" sz="2000" b="1" dirty="0" err="1">
                <a:latin typeface="Arial" panose="020B0604020202020204" pitchFamily="34" charset="0"/>
                <a:cs typeface="Arial Unicode MS" pitchFamily="32" charset="0"/>
              </a:rPr>
              <a:t>).</a:t>
            </a:r>
            <a:endParaRPr lang="pt-BR" altLang="x-none" sz="2000" b="1" dirty="0" err="1">
              <a:latin typeface="Arial" panose="020B0604020202020204" pitchFamily="34" charset="0"/>
              <a:ea typeface="Arial Unicode MS" pitchFamily="32" charset="0"/>
            </a:endParaRPr>
          </a:p>
        </p:txBody>
      </p:sp>
      <p:pic>
        <p:nvPicPr>
          <p:cNvPr id="8195" name="Imagem 8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1639888"/>
            <a:ext cx="2355850" cy="145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7" name="Título 9216"/>
          <p:cNvSpPr>
            <a:spLocks noGrp="1"/>
          </p:cNvSpPr>
          <p:nvPr>
            <p:ph type="title"/>
          </p:nvPr>
        </p:nvSpPr>
        <p:spPr>
          <a:xfrm>
            <a:off x="587375" y="227013"/>
            <a:ext cx="9491663" cy="1141412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</a:tabLst>
            </a:pPr>
            <a:r>
              <a:rPr lang="pt-BR" altLang="x-none" sz="2600" b="1" dirty="0" err="1">
                <a:solidFill>
                  <a:srgbClr val="0066FF"/>
                </a:solidFill>
              </a:rPr>
              <a:t>    </a:t>
            </a:r>
            <a:r>
              <a:rPr lang="pt-BR" altLang="x-none" sz="3200" b="1" dirty="0" err="1">
                <a:solidFill>
                  <a:srgbClr val="0066FF"/>
                </a:solidFill>
              </a:rPr>
              <a:t>Atribuições do Controle Interno</a:t>
            </a:r>
            <a:endParaRPr lang="pt-BR" altLang="x-none" sz="3200" b="1" dirty="0" err="1">
              <a:solidFill>
                <a:srgbClr val="0066FF"/>
              </a:solidFill>
            </a:endParaRPr>
          </a:p>
        </p:txBody>
      </p:sp>
      <p:sp>
        <p:nvSpPr>
          <p:cNvPr id="9218" name="Espaço Reservado para Texto 9217"/>
          <p:cNvSpPr>
            <a:spLocks noGrp="1"/>
          </p:cNvSpPr>
          <p:nvPr>
            <p:ph type="body" idx="1"/>
          </p:nvPr>
        </p:nvSpPr>
        <p:spPr>
          <a:xfrm>
            <a:off x="165100" y="1012825"/>
            <a:ext cx="11149013" cy="4391025"/>
          </a:xfrm>
          <a:ln/>
        </p:spPr>
        <p:txBody>
          <a:bodyPr wrap="square" lIns="90000" tIns="46800" rIns="90000" bIns="46800" anchor="t"/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dirty="0" err="1">
                <a:cs typeface="Times New Roman" panose="02020603050405020304" pitchFamily="16" charset="0"/>
              </a:rPr>
              <a:t>Compete ao </a:t>
            </a:r>
            <a:r>
              <a:rPr lang="pt-BR" altLang="x-none" sz="1800" dirty="0" err="1">
                <a:solidFill>
                  <a:srgbClr val="F61636"/>
                </a:solidFill>
                <a:cs typeface="Times New Roman" panose="02020603050405020304" pitchFamily="16" charset="0"/>
              </a:rPr>
              <a:t>Controle Interno do Concedente</a:t>
            </a:r>
            <a:r>
              <a:rPr lang="pt-BR" altLang="x-none" sz="1800" dirty="0" err="1">
                <a:cs typeface="Times New Roman" panose="02020603050405020304" pitchFamily="16" charset="0"/>
              </a:rPr>
              <a:t>, no exercício de sua função constitucional, emitir parecer sobre os recursos repassados e a sua utilização (Nova Redação dada pela Resolução nº 46/2014 TCE/PR,  art. 22) </a:t>
            </a: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dirty="0" err="1">
                <a:cs typeface="Times New Roman" panose="02020603050405020304" pitchFamily="16" charset="0"/>
              </a:rPr>
              <a:t>Emitir relatório anual de suas atividades a ser anexado a prestação de contas encaminhada pelo Chefe do Poder Executivo ao TCE/PR;</a:t>
            </a: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dirty="0" err="1">
                <a:cs typeface="Times New Roman" panose="02020603050405020304" pitchFamily="16" charset="0"/>
              </a:rPr>
              <a:t>Encaminhar relatórios, informações e documentos ao TCE/PR;</a:t>
            </a: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dirty="0" err="1">
                <a:cs typeface="Times New Roman" panose="02020603050405020304" pitchFamily="16" charset="0"/>
              </a:rPr>
              <a:t>Encaminhar ao Tribunal de Contas do Estado relatório anual das atividades desenvolvidas nas unidades descentralizadas;</a:t>
            </a: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1800" dirty="0" err="1">
              <a:cs typeface="Times New Roman" panose="02020603050405020304" pitchFamily="16" charset="0"/>
            </a:endParaRPr>
          </a:p>
          <a:p>
            <a:pPr marL="0" indent="0" algn="just" defTabSz="0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1800" dirty="0" err="1">
                <a:cs typeface="Times New Roman" panose="02020603050405020304" pitchFamily="16" charset="0"/>
              </a:rPr>
              <a:t>Propor medidas e expedir atos sugerindo ações necessárias a evitar a reincidência de irregularidades constatadas;</a:t>
            </a:r>
            <a:endParaRPr lang="pt-BR" altLang="x-none" sz="1800" dirty="0" err="1"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1" name="Título 1024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34625" cy="1093787"/>
          </a:xfrm>
          <a:ln/>
        </p:spPr>
        <p:txBody>
          <a:bodyPr wrap="square" lIns="90000" tIns="46800" rIns="90000" bIns="46800" anchor="ctr"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</a:rPr>
              <a:t>Atribuições do Controle </a:t>
            </a:r>
            <a:br>
              <a:rPr lang="pt-BR" altLang="x-none" sz="3200" b="1" dirty="0" err="1">
                <a:solidFill>
                  <a:srgbClr val="0066FF"/>
                </a:solidFill>
              </a:rPr>
            </a:br>
            <a:r>
              <a:rPr lang="pt-BR" altLang="x-none" sz="3200" b="1" dirty="0" err="1">
                <a:solidFill>
                  <a:srgbClr val="0066FF"/>
                </a:solidFill>
              </a:rPr>
              <a:t>Interno</a:t>
            </a:r>
            <a:endParaRPr lang="pt-BR" altLang="x-none" sz="3200" b="1" dirty="0" err="1">
              <a:solidFill>
                <a:srgbClr val="0066FF"/>
              </a:solidFill>
            </a:endParaRPr>
          </a:p>
        </p:txBody>
      </p:sp>
      <p:sp>
        <p:nvSpPr>
          <p:cNvPr id="10242" name="Espaço Reservado para Texto 1024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marL="0" indent="0" algn="just" defTabSz="0">
              <a:spcBef>
                <a:spcPts val="60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dirty="0" err="1"/>
          </a:p>
          <a:p>
            <a:pPr marL="0" indent="0" algn="just" defTabSz="0">
              <a:spcBef>
                <a:spcPts val="600"/>
              </a:spcBef>
              <a:buClrTx/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dirty="0" err="1"/>
          </a:p>
          <a:p>
            <a:pPr marL="0" indent="0" algn="just" defTabSz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Realizar inspeções e avocar procedimentos e processos em curso na Administração Pública do Estado, para exame de sua regularidade, propondo a adoção de providências, ou a correção de falhas;</a:t>
            </a:r>
            <a:endParaRPr lang="pt-BR" altLang="x-none" sz="2400" dirty="0" err="1"/>
          </a:p>
          <a:p>
            <a:pPr marL="0" indent="0" algn="just" defTabSz="0"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endParaRPr lang="pt-BR" altLang="x-none" sz="2400" dirty="0" err="1"/>
          </a:p>
          <a:p>
            <a:pPr marL="0" indent="0" algn="just" defTabSz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2400" dirty="0" err="1"/>
              <a:t> Acompanhar processos e procedimentos administrativos em curso nos órgãos ou entidade do Poder Executivo Estadual (TCE, CGE, MP...);</a:t>
            </a:r>
            <a:endParaRPr lang="pt-BR" altLang="x-none" sz="2400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5" name="Título 11264"/>
          <p:cNvSpPr>
            <a:spLocks noGrp="1"/>
          </p:cNvSpPr>
          <p:nvPr>
            <p:ph type="title"/>
          </p:nvPr>
        </p:nvSpPr>
        <p:spPr>
          <a:xfrm>
            <a:off x="609600" y="144463"/>
            <a:ext cx="10972800" cy="1079500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                O QUE FISCALIZAR?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11266" name="Caixa de Texto 11265"/>
          <p:cNvSpPr txBox="1"/>
          <p:nvPr/>
        </p:nvSpPr>
        <p:spPr>
          <a:xfrm>
            <a:off x="427038" y="1374775"/>
            <a:ext cx="11350625" cy="46497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p>
            <a:pPr defTabSz="0">
              <a:spcBef>
                <a:spcPts val="8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r>
              <a:rPr lang="pt-BR" altLang="x-none" sz="2600" dirty="0" err="1">
                <a:solidFill>
                  <a:srgbClr val="000000"/>
                </a:solidFill>
                <a:latin typeface="Gotham" charset="0"/>
              </a:rPr>
              <a:t> </a:t>
            </a:r>
            <a:r>
              <a:rPr lang="pt-BR" altLang="x-none" sz="2400" dirty="0" err="1">
                <a:solidFill>
                  <a:srgbClr val="000000"/>
                </a:solidFill>
                <a:latin typeface="Gotham" charset="0"/>
              </a:rPr>
              <a:t>Qualidade da execução do objeto; </a:t>
            </a: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r>
              <a:rPr lang="pt-BR" altLang="x-none" sz="2400" dirty="0" err="1">
                <a:solidFill>
                  <a:srgbClr val="000000"/>
                </a:solidFill>
                <a:latin typeface="Gotham" charset="0"/>
              </a:rPr>
              <a:t> Atendimento ao plano de trabalho; </a:t>
            </a: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r>
              <a:rPr lang="pt-BR" altLang="x-none" sz="2400" dirty="0" err="1">
                <a:solidFill>
                  <a:srgbClr val="000000"/>
                </a:solidFill>
                <a:latin typeface="Gotham" charset="0"/>
              </a:rPr>
              <a:t> Cronogramas de execução;</a:t>
            </a: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r>
              <a:rPr lang="pt-BR" altLang="x-none" sz="2400" dirty="0" err="1">
                <a:solidFill>
                  <a:srgbClr val="000000"/>
                </a:solidFill>
                <a:latin typeface="Gotham" charset="0"/>
              </a:rPr>
              <a:t> Conclusão do objeto; 			</a:t>
            </a: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r>
              <a:rPr lang="pt-BR" altLang="x-none" sz="2400" dirty="0" err="1">
                <a:solidFill>
                  <a:srgbClr val="000000"/>
                </a:solidFill>
                <a:latin typeface="Gotham" charset="0"/>
              </a:rPr>
              <a:t>  Cumprimento da meta proposta;</a:t>
            </a: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45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r>
              <a:rPr lang="pt-BR" altLang="x-none" sz="2400" dirty="0" err="1">
                <a:solidFill>
                  <a:srgbClr val="000000"/>
                </a:solidFill>
                <a:latin typeface="Gotham" charset="0"/>
              </a:rPr>
              <a:t>  Valores compatíveis, compras razoáveis; </a:t>
            </a: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  <a:p>
            <a:pPr defTabSz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  <a:tab pos="11231880" algn="l"/>
              </a:tabLst>
            </a:pPr>
            <a:endParaRPr lang="pt-BR" altLang="x-none" sz="2400" dirty="0" err="1">
              <a:solidFill>
                <a:srgbClr val="000000"/>
              </a:solidFill>
              <a:latin typeface="Gotham" charset="0"/>
            </a:endParaRPr>
          </a:p>
        </p:txBody>
      </p:sp>
      <p:pic>
        <p:nvPicPr>
          <p:cNvPr id="11267" name="Imagem 11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438" y="1800225"/>
            <a:ext cx="2303462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89" name="Título 1228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1412"/>
          </a:xfrm>
          <a:ln/>
        </p:spPr>
        <p:txBody>
          <a:bodyPr wrap="square" lIns="90000" tIns="46800" rIns="90000" bIns="46800" anchor="ctr"/>
          <a:p>
            <a:pPr algn="l"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  <a:tab pos="9434830" algn="l"/>
                <a:tab pos="9883775" algn="l"/>
                <a:tab pos="10333355" algn="l"/>
                <a:tab pos="10782300" algn="l"/>
              </a:tabLst>
            </a:pPr>
            <a:r>
              <a:rPr lang="pt-BR" altLang="x-none" sz="3200" b="1" dirty="0" err="1">
                <a:solidFill>
                  <a:srgbClr val="0066FF"/>
                </a:solidFill>
                <a:cs typeface="Arial Unicode MS" pitchFamily="32" charset="0"/>
              </a:rPr>
              <a:t>                        O QUE FISCALIZAR?</a:t>
            </a:r>
            <a:endParaRPr lang="pt-BR" altLang="x-none" sz="3200" b="1" dirty="0" err="1">
              <a:solidFill>
                <a:srgbClr val="0066FF"/>
              </a:solidFill>
              <a:ea typeface="Arial Unicode MS" pitchFamily="32" charset="0"/>
            </a:endParaRPr>
          </a:p>
        </p:txBody>
      </p:sp>
      <p:sp>
        <p:nvSpPr>
          <p:cNvPr id="12290" name="Espaço Reservado para Texto 1228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4375"/>
          </a:xfrm>
          <a:ln/>
        </p:spPr>
        <p:txBody>
          <a:bodyPr wrap="square" lIns="90000" tIns="46800" rIns="90000" bIns="46800" anchor="t"/>
          <a:p>
            <a:pPr marL="0" indent="0" defTabSz="0"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76200" algn="l"/>
                <a:tab pos="525780" algn="l"/>
                <a:tab pos="974725" algn="l"/>
                <a:tab pos="1424305" algn="l"/>
                <a:tab pos="1873250" algn="l"/>
                <a:tab pos="2322830" algn="l"/>
                <a:tab pos="2771775" algn="l"/>
                <a:tab pos="3221355" algn="l"/>
                <a:tab pos="3670300" algn="l"/>
                <a:tab pos="4119880" algn="l"/>
                <a:tab pos="4572000" algn="l"/>
                <a:tab pos="5029200" algn="l"/>
                <a:tab pos="5486400" algn="l"/>
                <a:tab pos="5943600" algn="l"/>
                <a:tab pos="6365875" algn="l"/>
                <a:tab pos="6815455" algn="l"/>
                <a:tab pos="7264400" algn="l"/>
                <a:tab pos="7713980" algn="l"/>
                <a:tab pos="8162925" algn="l"/>
                <a:tab pos="8612505" algn="l"/>
                <a:tab pos="8956675" algn="l"/>
                <a:tab pos="9406255" algn="l"/>
                <a:tab pos="9855200" algn="l"/>
                <a:tab pos="10321925" algn="l"/>
                <a:tab pos="10779125" algn="l"/>
                <a:tab pos="10779125" algn="l"/>
                <a:tab pos="10781030" algn="l"/>
                <a:tab pos="10782300" algn="l"/>
              </a:tabLst>
            </a:pPr>
            <a:r>
              <a:rPr lang="pt-BR" altLang="x-none" dirty="0" err="1"/>
              <a:t>   Utilização dos materiais e  							    			      equipamentos comprados; </a:t>
            </a:r>
            <a:endParaRPr lang="pt-BR" altLang="x-none" dirty="0" err="1"/>
          </a:p>
          <a:p>
            <a:pPr marL="0" indent="0" defTabSz="0">
              <a:buClr>
                <a:srgbClr val="000000"/>
              </a:buClr>
              <a:buSzPct val="100000"/>
              <a:buNone/>
              <a:tabLst>
                <a:tab pos="76200" algn="l"/>
                <a:tab pos="525780" algn="l"/>
                <a:tab pos="974725" algn="l"/>
                <a:tab pos="1424305" algn="l"/>
                <a:tab pos="1873250" algn="l"/>
                <a:tab pos="2322830" algn="l"/>
                <a:tab pos="2771775" algn="l"/>
                <a:tab pos="3221355" algn="l"/>
                <a:tab pos="3670300" algn="l"/>
                <a:tab pos="4119880" algn="l"/>
                <a:tab pos="4572000" algn="l"/>
                <a:tab pos="5029200" algn="l"/>
                <a:tab pos="5486400" algn="l"/>
                <a:tab pos="5943600" algn="l"/>
                <a:tab pos="6365875" algn="l"/>
                <a:tab pos="6815455" algn="l"/>
                <a:tab pos="7264400" algn="l"/>
                <a:tab pos="7713980" algn="l"/>
                <a:tab pos="8162925" algn="l"/>
                <a:tab pos="8612505" algn="l"/>
                <a:tab pos="8956675" algn="l"/>
                <a:tab pos="9406255" algn="l"/>
                <a:tab pos="9855200" algn="l"/>
                <a:tab pos="10321925" algn="l"/>
                <a:tab pos="10779125" algn="l"/>
                <a:tab pos="10779125" algn="l"/>
                <a:tab pos="10781030" algn="l"/>
                <a:tab pos="10782300" algn="l"/>
              </a:tabLst>
            </a:pPr>
            <a:r>
              <a:rPr lang="pt-BR" altLang="x-none" dirty="0" err="1"/>
              <a:t>   </a:t>
            </a:r>
            <a:endParaRPr lang="pt-BR" altLang="x-none" dirty="0" err="1"/>
          </a:p>
          <a:p>
            <a:pPr marL="0" indent="0" defTabSz="0"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76200" algn="l"/>
                <a:tab pos="525780" algn="l"/>
                <a:tab pos="974725" algn="l"/>
                <a:tab pos="1424305" algn="l"/>
                <a:tab pos="1873250" algn="l"/>
                <a:tab pos="2322830" algn="l"/>
                <a:tab pos="2771775" algn="l"/>
                <a:tab pos="3221355" algn="l"/>
                <a:tab pos="3670300" algn="l"/>
                <a:tab pos="4119880" algn="l"/>
                <a:tab pos="4572000" algn="l"/>
                <a:tab pos="5029200" algn="l"/>
                <a:tab pos="5486400" algn="l"/>
                <a:tab pos="5943600" algn="l"/>
                <a:tab pos="6365875" algn="l"/>
                <a:tab pos="6815455" algn="l"/>
                <a:tab pos="7264400" algn="l"/>
                <a:tab pos="7713980" algn="l"/>
                <a:tab pos="8162925" algn="l"/>
                <a:tab pos="8612505" algn="l"/>
                <a:tab pos="8956675" algn="l"/>
                <a:tab pos="9406255" algn="l"/>
                <a:tab pos="9855200" algn="l"/>
                <a:tab pos="10321925" algn="l"/>
                <a:tab pos="10779125" algn="l"/>
                <a:tab pos="10779125" algn="l"/>
                <a:tab pos="10781030" algn="l"/>
                <a:tab pos="10782300" algn="l"/>
              </a:tabLst>
            </a:pPr>
            <a:r>
              <a:rPr lang="pt-BR" altLang="x-none" dirty="0" err="1"/>
              <a:t>    Inexistência de despesas e objetos estranhos; </a:t>
            </a:r>
            <a:endParaRPr lang="pt-BR" altLang="x-none" dirty="0" err="1"/>
          </a:p>
          <a:p>
            <a:pPr marL="0" indent="0" defTabSz="0">
              <a:buClr>
                <a:srgbClr val="000000"/>
              </a:buClr>
              <a:buSzPct val="100000"/>
              <a:buNone/>
              <a:tabLst>
                <a:tab pos="76200" algn="l"/>
                <a:tab pos="525780" algn="l"/>
                <a:tab pos="974725" algn="l"/>
                <a:tab pos="1424305" algn="l"/>
                <a:tab pos="1873250" algn="l"/>
                <a:tab pos="2322830" algn="l"/>
                <a:tab pos="2771775" algn="l"/>
                <a:tab pos="3221355" algn="l"/>
                <a:tab pos="3670300" algn="l"/>
                <a:tab pos="4119880" algn="l"/>
                <a:tab pos="4572000" algn="l"/>
                <a:tab pos="5029200" algn="l"/>
                <a:tab pos="5486400" algn="l"/>
                <a:tab pos="5943600" algn="l"/>
                <a:tab pos="6365875" algn="l"/>
                <a:tab pos="6815455" algn="l"/>
                <a:tab pos="7264400" algn="l"/>
                <a:tab pos="7713980" algn="l"/>
                <a:tab pos="8162925" algn="l"/>
                <a:tab pos="8612505" algn="l"/>
                <a:tab pos="8956675" algn="l"/>
                <a:tab pos="9406255" algn="l"/>
                <a:tab pos="9855200" algn="l"/>
                <a:tab pos="10321925" algn="l"/>
                <a:tab pos="10779125" algn="l"/>
                <a:tab pos="10779125" algn="l"/>
                <a:tab pos="10781030" algn="l"/>
                <a:tab pos="10782300" algn="l"/>
              </a:tabLst>
            </a:pPr>
            <a:r>
              <a:rPr lang="pt-BR" altLang="x-none" dirty="0" err="1"/>
              <a:t>   </a:t>
            </a:r>
            <a:endParaRPr lang="pt-BR" altLang="x-none" dirty="0" err="1"/>
          </a:p>
          <a:p>
            <a:pPr marL="0" indent="0" defTabSz="0">
              <a:buClr>
                <a:srgbClr val="000000"/>
              </a:buClr>
              <a:buSzPct val="100000"/>
              <a:buFont typeface="Symbol" panose="05050102010706020507" charset="2"/>
              <a:buChar char=""/>
              <a:tabLst>
                <a:tab pos="76200" algn="l"/>
                <a:tab pos="525780" algn="l"/>
                <a:tab pos="974725" algn="l"/>
                <a:tab pos="1424305" algn="l"/>
                <a:tab pos="1873250" algn="l"/>
                <a:tab pos="2322830" algn="l"/>
                <a:tab pos="2771775" algn="l"/>
                <a:tab pos="3221355" algn="l"/>
                <a:tab pos="3670300" algn="l"/>
                <a:tab pos="4119880" algn="l"/>
                <a:tab pos="4572000" algn="l"/>
                <a:tab pos="5029200" algn="l"/>
                <a:tab pos="5486400" algn="l"/>
                <a:tab pos="5943600" algn="l"/>
                <a:tab pos="6365875" algn="l"/>
                <a:tab pos="6815455" algn="l"/>
                <a:tab pos="7264400" algn="l"/>
                <a:tab pos="7713980" algn="l"/>
                <a:tab pos="8162925" algn="l"/>
                <a:tab pos="8612505" algn="l"/>
                <a:tab pos="8956675" algn="l"/>
                <a:tab pos="9406255" algn="l"/>
                <a:tab pos="9855200" algn="l"/>
                <a:tab pos="10321925" algn="l"/>
                <a:tab pos="10779125" algn="l"/>
                <a:tab pos="10779125" algn="l"/>
                <a:tab pos="10781030" algn="l"/>
                <a:tab pos="10782300" algn="l"/>
              </a:tabLst>
            </a:pPr>
            <a:r>
              <a:rPr lang="pt-BR" altLang="x-none" dirty="0" err="1"/>
              <a:t>    Emissão de parecer técnico nas  </a:t>
            </a:r>
            <a:endParaRPr lang="pt-BR" altLang="x-none" dirty="0" err="1"/>
          </a:p>
          <a:p>
            <a:pPr marL="0" indent="0" defTabSz="0">
              <a:buClr>
                <a:srgbClr val="000000"/>
              </a:buClr>
              <a:buSzPct val="100000"/>
              <a:buNone/>
              <a:tabLst>
                <a:tab pos="76200" algn="l"/>
                <a:tab pos="525780" algn="l"/>
                <a:tab pos="974725" algn="l"/>
                <a:tab pos="1424305" algn="l"/>
                <a:tab pos="1873250" algn="l"/>
                <a:tab pos="2322830" algn="l"/>
                <a:tab pos="2771775" algn="l"/>
                <a:tab pos="3221355" algn="l"/>
                <a:tab pos="3670300" algn="l"/>
                <a:tab pos="4119880" algn="l"/>
                <a:tab pos="4572000" algn="l"/>
                <a:tab pos="5029200" algn="l"/>
                <a:tab pos="5486400" algn="l"/>
                <a:tab pos="5943600" algn="l"/>
                <a:tab pos="6365875" algn="l"/>
                <a:tab pos="6815455" algn="l"/>
                <a:tab pos="7264400" algn="l"/>
                <a:tab pos="7713980" algn="l"/>
                <a:tab pos="8162925" algn="l"/>
                <a:tab pos="8612505" algn="l"/>
                <a:tab pos="8956675" algn="l"/>
                <a:tab pos="9406255" algn="l"/>
                <a:tab pos="9855200" algn="l"/>
                <a:tab pos="10321925" algn="l"/>
                <a:tab pos="10779125" algn="l"/>
                <a:tab pos="10779125" algn="l"/>
                <a:tab pos="10781030" algn="l"/>
                <a:tab pos="10782300" algn="l"/>
              </a:tabLst>
            </a:pPr>
            <a:r>
              <a:rPr lang="pt-BR" altLang="x-none" dirty="0" err="1"/>
              <a:t>    Tomadas de Contas. </a:t>
            </a:r>
            <a:endParaRPr lang="pt-BR" altLang="x-none" dirty="0" err="1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Gotham"/>
        <a:ea typeface="Arial"/>
        <a:cs typeface=""/>
      </a:majorFont>
      <a:minorFont>
        <a:latin typeface="Gotham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11567</Words>
  <Application>WPS Presentation</Application>
  <PresentationFormat/>
  <Paragraphs>342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Arial</vt:lpstr>
      <vt:lpstr>SimSun</vt:lpstr>
      <vt:lpstr>Wingdings</vt:lpstr>
      <vt:lpstr>Times New Roman</vt:lpstr>
      <vt:lpstr>Gotham</vt:lpstr>
      <vt:lpstr>Calibri</vt:lpstr>
      <vt:lpstr>Microsoft YaHei</vt:lpstr>
      <vt:lpstr>Segoe UI</vt:lpstr>
      <vt:lpstr>Arial Unicode MS</vt:lpstr>
      <vt:lpstr>Symbol</vt:lpstr>
      <vt:lpstr>Segoe Script</vt:lpstr>
      <vt:lpstr>DejaVu Serif</vt:lpstr>
      <vt:lpstr>Liberation Mono</vt:lpstr>
      <vt:lpstr/>
      <vt:lpstr/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sebastiao.marchini</cp:lastModifiedBy>
  <cp:revision>2</cp:revision>
  <cp:lastPrinted>2019-05-27T18:29:56Z</cp:lastPrinted>
  <dcterms:created xsi:type="dcterms:W3CDTF">2019-02-01T17:34:27Z</dcterms:created>
  <dcterms:modified xsi:type="dcterms:W3CDTF">2019-09-27T17:06:55Z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1046-10.2.0.6080</vt:lpwstr>
  </property>
</Properties>
</file>