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7" r:id="rId3"/>
    <p:sldId id="414" r:id="rId4"/>
    <p:sldId id="406" r:id="rId5"/>
    <p:sldId id="415" r:id="rId6"/>
    <p:sldId id="390" r:id="rId7"/>
    <p:sldId id="422" r:id="rId8"/>
    <p:sldId id="394" r:id="rId9"/>
    <p:sldId id="395" r:id="rId10"/>
    <p:sldId id="396" r:id="rId11"/>
    <p:sldId id="417" r:id="rId12"/>
    <p:sldId id="397" r:id="rId13"/>
    <p:sldId id="418" r:id="rId14"/>
    <p:sldId id="398" r:id="rId15"/>
    <p:sldId id="399" r:id="rId16"/>
    <p:sldId id="419" r:id="rId17"/>
    <p:sldId id="400" r:id="rId18"/>
    <p:sldId id="404" r:id="rId19"/>
    <p:sldId id="401" r:id="rId20"/>
    <p:sldId id="402" r:id="rId21"/>
    <p:sldId id="298" r:id="rId22"/>
    <p:sldId id="421" r:id="rId23"/>
  </p:sldIdLst>
  <p:sldSz cx="9144000" cy="6858000" type="screen4x3"/>
  <p:notesSz cx="6669088" cy="9867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FF0000"/>
    <a:srgbClr val="80000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29589D09-08FA-4598-86A4-D78DC012A1BA}" type="datetime1">
              <a:rPr lang="pt-BR"/>
              <a:pPr>
                <a:defRPr/>
              </a:pPr>
              <a:t>30/07/2015</a:t>
            </a:fld>
            <a:endParaRPr lang="pt-B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0F890006-2BA7-48D1-AFF8-60C7053ACD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21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87888"/>
            <a:ext cx="5335588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614EEA72-FF63-40D6-9B03-8D2B8082CB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744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2BCD01-A5E0-4F2C-8927-76F415F77800}" type="slidenum">
              <a:rPr lang="pt-BR" smtClean="0">
                <a:ea typeface="ＭＳ Ｐゴシック" pitchFamily="34" charset="-128"/>
              </a:rPr>
              <a:pPr/>
              <a:t>1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887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10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4233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11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6807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12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4539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13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69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14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020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15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0350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16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633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77825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2EF62A-2F7E-479B-B454-E709C5880089}" type="slidenum">
              <a:rPr lang="pt-BR" sz="1200" b="0"/>
              <a:pPr algn="r"/>
              <a:t>17</a:t>
            </a:fld>
            <a:endParaRPr lang="pt-BR" sz="1200" b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5326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77825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4E18AA-2EB6-470C-8DCB-8283D27066D2}" type="slidenum">
              <a:rPr lang="pt-BR" sz="1200" b="0"/>
              <a:pPr algn="r"/>
              <a:t>18</a:t>
            </a:fld>
            <a:endParaRPr lang="pt-BR" sz="1200" b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5475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778250" y="9372600"/>
            <a:ext cx="28892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D8EB3F-13FE-4568-9194-EE2C707C0FF3}" type="slidenum">
              <a:rPr lang="pt-BR" sz="1200" b="0"/>
              <a:pPr algn="r"/>
              <a:t>19</a:t>
            </a:fld>
            <a:endParaRPr lang="pt-BR" sz="1200" b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23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2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12693B-D7E6-4750-AC12-1BBA57E70876}" type="slidenum">
              <a:rPr lang="pt-BR" smtClean="0">
                <a:ea typeface="ＭＳ Ｐゴシック" pitchFamily="34" charset="-128"/>
              </a:rPr>
              <a:pPr/>
              <a:t>20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1277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12693B-D7E6-4750-AC12-1BBA57E70876}" type="slidenum">
              <a:rPr lang="pt-BR" smtClean="0">
                <a:ea typeface="ＭＳ Ｐゴシック" pitchFamily="34" charset="-128"/>
              </a:rPr>
              <a:pPr/>
              <a:t>21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329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C6F85-3072-4549-A241-D4D8D3CF4997}" type="slidenum">
              <a:rPr lang="pt-BR" smtClean="0">
                <a:ea typeface="ＭＳ Ｐゴシック" pitchFamily="34" charset="-128"/>
              </a:rPr>
              <a:pPr/>
              <a:t>3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987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4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832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5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372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8A714-D953-43C2-8AE6-30913920C1DB}" type="slidenum">
              <a:rPr lang="pt-BR" smtClean="0">
                <a:ea typeface="ＭＳ Ｐゴシック" pitchFamily="34" charset="-128"/>
              </a:rPr>
              <a:pPr/>
              <a:t>6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89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8A714-D953-43C2-8AE6-30913920C1DB}" type="slidenum">
              <a:rPr lang="pt-BR" smtClean="0">
                <a:ea typeface="ＭＳ Ｐゴシック" pitchFamily="34" charset="-128"/>
              </a:rPr>
              <a:pPr/>
              <a:t>7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3919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8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583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86EE0-E25B-4BBF-9246-A56209BC1221}" type="slidenum">
              <a:rPr lang="pt-BR" smtClean="0">
                <a:ea typeface="ＭＳ Ｐゴシック" pitchFamily="34" charset="-128"/>
              </a:rPr>
              <a:pPr/>
              <a:t>9</a:t>
            </a:fld>
            <a:endParaRPr lang="pt-BR" smtClean="0"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779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5B3FB-AD8B-4C7A-B13C-72DD99E4ED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2F3B-4E15-42E1-B3A1-99BF58A202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69815-993C-463C-BC4F-D3E511F213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5ED06-1042-4C45-9B83-E9F409F488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15AF-6ACE-4C7F-90DF-B50357ED4C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C4246-5DE1-41F5-B4D6-B0A79486DC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C7F36-2130-4940-9AF9-D85EB28DB7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EAB74-8075-4716-A50F-4386DB0CFE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13DF3-26D6-49CB-AFA9-E0E1BCBF4D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D47CC-15B0-4717-9305-59B38F2AF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9C3A-7DCE-4C77-B0AD-E6228D4B3E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E13A2C25-75B5-498C-B0C9-44627854E2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ndara" pitchFamily="34" charset="0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ndara" pitchFamily="34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ndara" pitchFamily="34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ndara" pitchFamily="34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ndara" pitchFamily="34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FF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800000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png@01D07CD8.04678E20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3616325" y="5748338"/>
            <a:ext cx="1963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b="0">
              <a:latin typeface="Tahoma" pitchFamily="34" charset="0"/>
            </a:endParaRPr>
          </a:p>
        </p:txBody>
      </p:sp>
      <p:pic>
        <p:nvPicPr>
          <p:cNvPr id="307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133600"/>
            <a:ext cx="8640763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2"/>
          <p:cNvSpPr txBox="1">
            <a:spLocks noChangeArrowheads="1"/>
          </p:cNvSpPr>
          <p:nvPr/>
        </p:nvSpPr>
        <p:spPr bwMode="auto">
          <a:xfrm>
            <a:off x="0" y="260350"/>
            <a:ext cx="8964613" cy="62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pt-BR" sz="1500" dirty="0"/>
              <a:t>Ministério da Saúde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pt-BR" sz="1500" dirty="0"/>
              <a:t>Agência Nacional de Vigilância Sanitária</a:t>
            </a:r>
          </a:p>
          <a:p>
            <a:pPr algn="ctr">
              <a:lnSpc>
                <a:spcPct val="40000"/>
              </a:lnSpc>
              <a:spcBef>
                <a:spcPct val="50000"/>
              </a:spcBef>
            </a:pPr>
            <a:r>
              <a:rPr lang="pt-BR" sz="1500" dirty="0" smtClean="0"/>
              <a:t>Gerência–Geral de Monitoramento de Produtos Sujeitos a Vigilância Sanitária</a:t>
            </a:r>
            <a:endParaRPr lang="pt-BR" sz="15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931233" y="5085184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Curitiba, 30 de julho de 2015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rgbClr val="000000"/>
                </a:solidFill>
                <a:ea typeface="ＭＳ Ｐゴシック" pitchFamily="34" charset="-128"/>
              </a:rPr>
              <a:t>Exemplos de </a:t>
            </a:r>
            <a:r>
              <a:rPr lang="pt-BR" sz="3600" b="1" u="sng" dirty="0" smtClean="0">
                <a:solidFill>
                  <a:srgbClr val="FF0000"/>
                </a:solidFill>
                <a:ea typeface="ＭＳ Ｐゴシック" pitchFamily="34" charset="-128"/>
              </a:rPr>
              <a:t>eventos adversos </a:t>
            </a:r>
            <a:r>
              <a:rPr lang="pt-BR" sz="3600" b="1" dirty="0" smtClean="0">
                <a:solidFill>
                  <a:srgbClr val="000000"/>
                </a:solidFill>
                <a:ea typeface="ＭＳ Ｐゴシック" pitchFamily="34" charset="-128"/>
              </a:rPr>
              <a:t>associados </a:t>
            </a:r>
            <a:r>
              <a:rPr lang="pt-BR" sz="3600" b="1" dirty="0" smtClean="0">
                <a:solidFill>
                  <a:srgbClr val="000000"/>
                </a:solidFill>
                <a:ea typeface="ＭＳ Ｐゴシック" pitchFamily="34" charset="-128"/>
              </a:rPr>
              <a:t>ao uso de medicamentos que podem ser notificados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Reação adversa ao uso de um determinado medicamento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ea typeface="ＭＳ Ｐゴシック" pitchFamily="34" charset="-128"/>
              </a:rPr>
              <a:t>Erro de medicação que causou dano ao paciente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endParaRPr lang="pt-BR" sz="18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>
                <a:solidFill>
                  <a:srgbClr val="FF0000"/>
                </a:solidFill>
                <a:ea typeface="ＭＳ Ｐゴシック" pitchFamily="34" charset="-128"/>
              </a:rPr>
              <a:t>Ineficácia terapêutica de um medicamento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rgbClr val="000000"/>
                </a:solidFill>
                <a:ea typeface="ＭＳ Ｐゴシック" pitchFamily="34" charset="-128"/>
              </a:rPr>
              <a:t>Exemplos de </a:t>
            </a:r>
            <a:r>
              <a:rPr lang="pt-BR" sz="3600" b="1" u="sng" dirty="0" smtClean="0">
                <a:ea typeface="ＭＳ Ｐゴシック" pitchFamily="34" charset="-128"/>
              </a:rPr>
              <a:t>queixas técnicas </a:t>
            </a:r>
            <a:r>
              <a:rPr lang="pt-BR" sz="3600" b="1" dirty="0" smtClean="0">
                <a:solidFill>
                  <a:srgbClr val="000000"/>
                </a:solidFill>
                <a:ea typeface="ＭＳ Ｐゴシック" pitchFamily="34" charset="-128"/>
              </a:rPr>
              <a:t>associadas ao uso de medicamentos que podem ser </a:t>
            </a:r>
            <a:r>
              <a:rPr lang="pt-BR" sz="3600" b="1" dirty="0" smtClean="0">
                <a:solidFill>
                  <a:srgbClr val="000000"/>
                </a:solidFill>
                <a:ea typeface="ＭＳ Ｐゴシック" pitchFamily="34" charset="-128"/>
              </a:rPr>
              <a:t>notificadas</a:t>
            </a:r>
            <a:endParaRPr lang="pt-BR" sz="36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800" b="1" dirty="0" smtClean="0">
                <a:solidFill>
                  <a:srgbClr val="FF0000"/>
                </a:solidFill>
                <a:ea typeface="ＭＳ Ｐゴシック" pitchFamily="34" charset="-128"/>
              </a:rPr>
              <a:t>Desvio da qualidade de um medicamento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pt-BR" sz="2800" b="1" dirty="0" smtClean="0">
                <a:solidFill>
                  <a:srgbClr val="FF0000"/>
                </a:solidFill>
                <a:ea typeface="ＭＳ Ｐゴシック" pitchFamily="34" charset="-128"/>
              </a:rPr>
              <a:t>		</a:t>
            </a:r>
            <a:r>
              <a:rPr lang="pt-BR" sz="2800" b="1" u="sng" dirty="0" smtClean="0">
                <a:solidFill>
                  <a:schemeClr val="tx1"/>
                </a:solidFill>
                <a:ea typeface="ＭＳ Ｐゴシック" pitchFamily="34" charset="-128"/>
              </a:rPr>
              <a:t>Exemplo: </a:t>
            </a:r>
            <a:r>
              <a:rPr lang="pt-BR" sz="2800" b="1" dirty="0" smtClean="0">
                <a:solidFill>
                  <a:schemeClr val="tx1"/>
                </a:solidFill>
                <a:ea typeface="ＭＳ Ｐゴシック" pitchFamily="34" charset="-128"/>
              </a:rPr>
              <a:t>solução que deveria ser incolor está colorida, </a:t>
            </a:r>
            <a:r>
              <a:rPr lang="pt-BR" sz="2800" b="1" dirty="0" err="1" smtClean="0">
                <a:solidFill>
                  <a:srgbClr val="FF0000"/>
                </a:solidFill>
                <a:ea typeface="ＭＳ Ｐゴシック" pitchFamily="34" charset="-128"/>
              </a:rPr>
              <a:t>blister</a:t>
            </a:r>
            <a:r>
              <a:rPr lang="pt-BR" sz="2800" b="1" dirty="0" smtClean="0">
                <a:solidFill>
                  <a:srgbClr val="FF0000"/>
                </a:solidFill>
                <a:ea typeface="ＭＳ Ｐゴシック" pitchFamily="34" charset="-128"/>
              </a:rPr>
              <a:t> faltando medicamento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800" b="1" dirty="0" smtClean="0">
                <a:ea typeface="ＭＳ Ｐゴシック" pitchFamily="34" charset="-128"/>
              </a:rPr>
              <a:t>Medicamento falsificado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8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800" b="1" dirty="0" smtClean="0">
                <a:ea typeface="ＭＳ Ｐゴシック" pitchFamily="34" charset="-128"/>
              </a:rPr>
              <a:t>Medicamento sem registro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8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200" b="1" dirty="0" smtClean="0">
                <a:solidFill>
                  <a:srgbClr val="009900"/>
                </a:solidFill>
              </a:rPr>
              <a:t>Propaganda e publicidade irregular de medicamentos</a:t>
            </a:r>
            <a:endParaRPr lang="pt-BR" sz="2200" b="1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-17140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Exemplos de </a:t>
            </a:r>
            <a:r>
              <a:rPr lang="pt-BR" sz="3400" b="1" u="sng" dirty="0" smtClean="0">
                <a:solidFill>
                  <a:srgbClr val="FF0000"/>
                </a:solidFill>
                <a:ea typeface="ＭＳ Ｐゴシック" pitchFamily="34" charset="-128"/>
              </a:rPr>
              <a:t>eventos adversos </a:t>
            </a: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associados ao uso de outras tecnologias que podem ser notificados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Reação </a:t>
            </a:r>
            <a:r>
              <a:rPr lang="pt-BR" sz="2600" b="1" dirty="0" err="1" smtClean="0">
                <a:solidFill>
                  <a:srgbClr val="FF0000"/>
                </a:solidFill>
                <a:ea typeface="ＭＳ Ｐゴシック" pitchFamily="34" charset="-128"/>
              </a:rPr>
              <a:t>transfusional</a:t>
            </a: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 decorrente de uma transfusão sanguínea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ea typeface="ＭＳ Ｐゴシック" pitchFamily="34" charset="-128"/>
              </a:rPr>
              <a:t>Evento adverso associado ao uso de um produto para saúde (</a:t>
            </a:r>
            <a:r>
              <a:rPr lang="pt-BR" sz="2600" b="1" dirty="0" err="1" smtClean="0">
                <a:ea typeface="ＭＳ Ｐゴシック" pitchFamily="34" charset="-128"/>
              </a:rPr>
              <a:t>catéter</a:t>
            </a:r>
            <a:r>
              <a:rPr lang="pt-BR" sz="2600" b="1" dirty="0" smtClean="0">
                <a:ea typeface="ＭＳ Ｐゴシック" pitchFamily="34" charset="-128"/>
              </a:rPr>
              <a:t>, DIU, Válvula Cardíaca,...)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Evento adverso associado ao uso de algum produto saneante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ea typeface="ＭＳ Ｐゴシック" pitchFamily="34" charset="-128"/>
              </a:rPr>
              <a:t>Evento adverso associado ao uso de produto de higiene pessoal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-459432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Exemplos de </a:t>
            </a:r>
            <a:r>
              <a:rPr lang="pt-BR" sz="3400" b="1" u="sng" dirty="0" smtClean="0">
                <a:ea typeface="ＭＳ Ｐゴシック" pitchFamily="34" charset="-128"/>
              </a:rPr>
              <a:t>queixas técnicas </a:t>
            </a: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associadas ao uso de outras tecnologias que podem ser </a:t>
            </a: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notificadas</a:t>
            </a:r>
            <a:endParaRPr lang="pt-BR" sz="34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Desvio da qualidade de um Produto para Saúde, de um Saneantes ou de um Cosmético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ea typeface="ＭＳ Ｐゴシック" pitchFamily="34" charset="-128"/>
              </a:rPr>
              <a:t>Produto falsificado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Produto sem registro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ea typeface="ＭＳ Ｐゴシック" pitchFamily="34" charset="-128"/>
              </a:rPr>
              <a:t>Empresa sem AFE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6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600" b="1" dirty="0" smtClean="0">
                <a:solidFill>
                  <a:srgbClr val="009900"/>
                </a:solidFill>
              </a:rPr>
              <a:t>Propaganda e publicidade irregular de produtos sujeitos </a:t>
            </a:r>
            <a:r>
              <a:rPr lang="pt-BR" sz="2600" b="1" dirty="0" smtClean="0">
                <a:solidFill>
                  <a:srgbClr val="009900"/>
                </a:solidFill>
              </a:rPr>
              <a:t>à </a:t>
            </a:r>
            <a:r>
              <a:rPr lang="pt-BR" sz="2600" b="1" dirty="0" smtClean="0">
                <a:solidFill>
                  <a:srgbClr val="009900"/>
                </a:solidFill>
              </a:rPr>
              <a:t>vigilância sanitária</a:t>
            </a:r>
            <a:endParaRPr lang="pt-BR" sz="2600" b="1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900" b="1" dirty="0" smtClean="0"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71400"/>
            <a:ext cx="914400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Exemplos de </a:t>
            </a:r>
            <a:r>
              <a:rPr lang="pt-BR" sz="3400" b="1" u="sng" dirty="0" smtClean="0">
                <a:solidFill>
                  <a:srgbClr val="FF0000"/>
                </a:solidFill>
                <a:ea typeface="ＭＳ Ｐゴシック" pitchFamily="34" charset="-128"/>
              </a:rPr>
              <a:t>eventos adversos</a:t>
            </a:r>
            <a:r>
              <a:rPr lang="pt-BR" sz="3400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que </a:t>
            </a:r>
            <a:r>
              <a:rPr lang="pt-BR" sz="3400" b="1" u="sng" dirty="0" smtClean="0">
                <a:solidFill>
                  <a:srgbClr val="0033CC"/>
                </a:solidFill>
                <a:ea typeface="ＭＳ Ｐゴシック" pitchFamily="34" charset="-128"/>
              </a:rPr>
              <a:t>NÃO</a:t>
            </a:r>
            <a:r>
              <a:rPr lang="pt-BR" sz="3400" b="1" dirty="0" smtClean="0">
                <a:solidFill>
                  <a:srgbClr val="000000"/>
                </a:solidFill>
                <a:ea typeface="ＭＳ Ｐゴシック" pitchFamily="34" charset="-128"/>
              </a:rPr>
              <a:t> estão associados ao uso de tecnologias em saúde que podem ser notificados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smtClean="0">
                <a:ea typeface="ＭＳ Ｐゴシック" pitchFamily="34" charset="-128"/>
              </a:rPr>
              <a:t>Úlcera por Pressão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Falha durante procedimento cirúrgico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smtClean="0">
                <a:ea typeface="ＭＳ Ｐゴシック" pitchFamily="34" charset="-128"/>
              </a:rPr>
              <a:t>Falha no procedimento de transplante ou enxerto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Queda do paciente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-315416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Quem </a:t>
            </a:r>
            <a:r>
              <a:rPr lang="pt-BR" sz="5400" b="1" dirty="0" smtClean="0">
                <a:solidFill>
                  <a:srgbClr val="FF0000"/>
                </a:solidFill>
                <a:ea typeface="ＭＳ Ｐゴシック" pitchFamily="34" charset="-128"/>
              </a:rPr>
              <a:t>pode</a:t>
            </a: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 notificar?</a:t>
            </a:r>
          </a:p>
          <a:p>
            <a:pPr algn="ctr" eaLnBrk="1" hangingPunct="1">
              <a:lnSpc>
                <a:spcPct val="80000"/>
              </a:lnSpc>
              <a:buNone/>
            </a:pPr>
            <a:endParaRPr lang="pt-BR" sz="2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400" b="1" dirty="0" smtClean="0">
                <a:ea typeface="ＭＳ Ｐゴシック" pitchFamily="34" charset="-128"/>
              </a:rPr>
              <a:t>Serviços de Saúde em geral (</a:t>
            </a: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Hospitais, Hemocentros, Centros de Referência,UPAS...)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4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400" b="1" u="sng" dirty="0" smtClean="0">
                <a:solidFill>
                  <a:srgbClr val="FF0000"/>
                </a:solidFill>
                <a:ea typeface="ＭＳ Ｐゴシック" pitchFamily="34" charset="-128"/>
              </a:rPr>
              <a:t>Vigilâncias Sanitárias estaduais e municipais (</a:t>
            </a:r>
            <a:r>
              <a:rPr lang="pt-BR" sz="2400" b="1" u="sng" dirty="0" smtClean="0">
                <a:solidFill>
                  <a:schemeClr val="tx1"/>
                </a:solidFill>
                <a:ea typeface="ＭＳ Ｐゴシック" pitchFamily="34" charset="-128"/>
              </a:rPr>
              <a:t>em regra não deveriam notificar</a:t>
            </a:r>
            <a:r>
              <a:rPr lang="pt-BR" sz="2400" b="1" u="sng" dirty="0" smtClean="0">
                <a:solidFill>
                  <a:srgbClr val="FF0000"/>
                </a:solidFill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400" b="1" dirty="0" smtClean="0">
                <a:ea typeface="ＭＳ Ｐゴシック" pitchFamily="34" charset="-128"/>
              </a:rPr>
              <a:t>Empresas fabricantes de produtos sob vigilância sanitária (</a:t>
            </a: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medicamentos, produtos para saúde,...</a:t>
            </a:r>
            <a:r>
              <a:rPr lang="pt-BR" sz="2400" b="1" dirty="0" smtClean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4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Drogarias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400" b="1" dirty="0" smtClean="0">
                <a:ea typeface="ＭＳ Ｐゴシック" pitchFamily="34" charset="-128"/>
              </a:rPr>
              <a:t>Profissionais de saúde liberais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4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Cidadão</a:t>
            </a:r>
            <a:endParaRPr lang="pt-BR" sz="2500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Obrigatoriedade de notificar</a:t>
            </a:r>
          </a:p>
          <a:p>
            <a:pPr algn="ctr" eaLnBrk="1" hangingPunct="1">
              <a:lnSpc>
                <a:spcPct val="80000"/>
              </a:lnSpc>
              <a:buNone/>
            </a:pPr>
            <a:endParaRPr lang="pt-BR" sz="2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Serviços de Saúde (RDC 36/2013 da </a:t>
            </a:r>
            <a:r>
              <a:rPr lang="pt-BR" b="1" dirty="0" err="1" smtClean="0">
                <a:solidFill>
                  <a:srgbClr val="FF0000"/>
                </a:solidFill>
                <a:ea typeface="ＭＳ Ｐゴシック" pitchFamily="34" charset="-128"/>
              </a:rPr>
              <a:t>Anvisa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) – Todos os eventos adversos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smtClean="0">
                <a:solidFill>
                  <a:srgbClr val="0033CC"/>
                </a:solidFill>
                <a:ea typeface="ＭＳ Ｐゴシック" pitchFamily="34" charset="-128"/>
              </a:rPr>
              <a:t>Empresas detentoras de registro de medicamentos e produtos para saúde – </a:t>
            </a:r>
            <a:r>
              <a:rPr lang="pt-BR" b="1" dirty="0" smtClean="0">
                <a:solidFill>
                  <a:schemeClr val="tx1"/>
                </a:solidFill>
                <a:ea typeface="ＭＳ Ｐゴシック" pitchFamily="34" charset="-128"/>
              </a:rPr>
              <a:t>Eventos adversos dos seus produtos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pt-BR" b="1" dirty="0" err="1" smtClean="0">
                <a:solidFill>
                  <a:srgbClr val="FF0000"/>
                </a:solidFill>
                <a:ea typeface="ＭＳ Ｐゴシック" pitchFamily="34" charset="-128"/>
              </a:rPr>
              <a:t>Prescritores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 e dispensadores de </a:t>
            </a:r>
            <a:r>
              <a:rPr lang="pt-BR" b="1" dirty="0" err="1" smtClean="0">
                <a:solidFill>
                  <a:srgbClr val="FF0000"/>
                </a:solidFill>
                <a:ea typeface="ＭＳ Ｐゴシック" pitchFamily="34" charset="-128"/>
              </a:rPr>
              <a:t>anoxerígenos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– </a:t>
            </a:r>
            <a:r>
              <a:rPr lang="pt-BR" b="1" dirty="0" smtClean="0">
                <a:solidFill>
                  <a:schemeClr val="tx1"/>
                </a:solidFill>
                <a:ea typeface="ＭＳ Ｐゴシック" pitchFamily="34" charset="-128"/>
              </a:rPr>
              <a:t>Eventos adversos que tenham conhecimento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5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5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5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pt-BR" sz="2500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260350"/>
            <a:ext cx="8642350" cy="59769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sz="2600" b="1" dirty="0" smtClean="0">
                <a:solidFill>
                  <a:schemeClr val="tx1"/>
                </a:solidFill>
                <a:ea typeface="ＭＳ Ｐゴシック" pitchFamily="34" charset="-128"/>
              </a:rPr>
              <a:t>O que é feito após o recebimento das notificações?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2800" b="1" dirty="0" smtClean="0">
              <a:ea typeface="ＭＳ Ｐゴシック" pitchFamily="34" charset="-128"/>
            </a:endParaRPr>
          </a:p>
          <a:p>
            <a:pPr eaLnBrk="1" hangingPunct="1"/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As notificações recebidas são monitoradas, analisadas e/ou investigadas pela </a:t>
            </a:r>
            <a:r>
              <a:rPr lang="pt-BR" sz="2800" b="1" dirty="0" err="1" smtClean="0">
                <a:solidFill>
                  <a:srgbClr val="0033CC"/>
                </a:solidFill>
                <a:ea typeface="ＭＳ Ｐゴシック" pitchFamily="34" charset="-128"/>
              </a:rPr>
              <a:t>Anvisa</a:t>
            </a: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 e/ou </a:t>
            </a:r>
            <a:r>
              <a:rPr lang="pt-BR" sz="2800" b="1" dirty="0" smtClean="0">
                <a:solidFill>
                  <a:srgbClr val="FF0000"/>
                </a:solidFill>
                <a:ea typeface="ＭＳ Ｐゴシック" pitchFamily="34" charset="-128"/>
              </a:rPr>
              <a:t>Vigilâncias Sanitárias Estaduais e Municipais.</a:t>
            </a:r>
          </a:p>
          <a:p>
            <a:pPr eaLnBrk="1" hangingPunct="1"/>
            <a:endParaRPr lang="pt-BR" sz="28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/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Ao receber a notificação, o </a:t>
            </a:r>
            <a:r>
              <a:rPr lang="pt-BR" sz="2800" b="1" dirty="0" smtClean="0">
                <a:solidFill>
                  <a:srgbClr val="FF0000"/>
                </a:solidFill>
                <a:ea typeface="ＭＳ Ｐゴシック" pitchFamily="34" charset="-128"/>
              </a:rPr>
              <a:t>ente competente do SNVS</a:t>
            </a: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 analisa a notificação de acordo com a </a:t>
            </a:r>
            <a:r>
              <a:rPr lang="pt-BR" sz="2800" b="1" dirty="0" smtClean="0">
                <a:solidFill>
                  <a:schemeClr val="tx1"/>
                </a:solidFill>
                <a:ea typeface="ＭＳ Ｐゴシック" pitchFamily="34" charset="-128"/>
              </a:rPr>
              <a:t>gravidade</a:t>
            </a: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, </a:t>
            </a:r>
            <a:r>
              <a:rPr lang="pt-BR" sz="2800" b="1" dirty="0" smtClean="0">
                <a:solidFill>
                  <a:schemeClr val="tx1"/>
                </a:solidFill>
                <a:ea typeface="ＭＳ Ｐゴシック" pitchFamily="34" charset="-128"/>
              </a:rPr>
              <a:t>previsibilidade</a:t>
            </a: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 (se o evento era esperado ou não), </a:t>
            </a:r>
            <a:r>
              <a:rPr lang="pt-BR" sz="2800" b="1" dirty="0" smtClean="0">
                <a:solidFill>
                  <a:schemeClr val="tx1"/>
                </a:solidFill>
                <a:ea typeface="ＭＳ Ｐゴシック" pitchFamily="34" charset="-128"/>
              </a:rPr>
              <a:t>relação causal </a:t>
            </a: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entre o evento descrito e o produto e o </a:t>
            </a:r>
            <a:r>
              <a:rPr lang="pt-BR" sz="2800" b="1" dirty="0" smtClean="0">
                <a:solidFill>
                  <a:schemeClr val="tx1"/>
                </a:solidFill>
                <a:ea typeface="ＭＳ Ｐゴシック" pitchFamily="34" charset="-128"/>
              </a:rPr>
              <a:t>risco associado </a:t>
            </a: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ao evento adverso/queixa técnica.</a:t>
            </a: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solidFill>
                <a:srgbClr val="0033CC"/>
              </a:solidFill>
              <a:ea typeface="ＭＳ Ｐゴシック" pitchFamily="34" charset="-128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0"/>
            <a:ext cx="8642350" cy="60928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b="1" dirty="0" smtClean="0">
                <a:ea typeface="ＭＳ Ｐゴシック" pitchFamily="34" charset="-128"/>
              </a:rPr>
              <a:t>	</a:t>
            </a: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O que é feito após o recebimento das notificações?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28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600" b="1" dirty="0" smtClean="0">
                <a:solidFill>
                  <a:schemeClr val="tx1"/>
                </a:solidFill>
                <a:ea typeface="ＭＳ Ｐゴシック" pitchFamily="34" charset="-128"/>
              </a:rPr>
              <a:t>Não necessariamente todas as notificações recebidas serão investigadas isoladamente</a:t>
            </a:r>
          </a:p>
          <a:p>
            <a:pPr eaLnBrk="1" hangingPunct="1">
              <a:lnSpc>
                <a:spcPct val="80000"/>
              </a:lnSpc>
            </a:pPr>
            <a:endParaRPr lang="pt-BR" sz="2600" b="1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pt-BR" sz="2600" b="1" dirty="0" smtClean="0">
                <a:solidFill>
                  <a:srgbClr val="0033CC"/>
                </a:solidFill>
                <a:ea typeface="ＭＳ Ｐゴシック" pitchFamily="34" charset="-128"/>
              </a:rPr>
              <a:t>    O processo de investigação ocorrerá sempre que for detectada necessidade de conhecimento mais profundo do problema, </a:t>
            </a:r>
            <a:r>
              <a:rPr lang="pt-BR" sz="2600" b="1" dirty="0" smtClean="0">
                <a:solidFill>
                  <a:srgbClr val="FF0000"/>
                </a:solidFill>
                <a:ea typeface="ＭＳ Ｐゴシック" pitchFamily="34" charset="-128"/>
              </a:rPr>
              <a:t>seguindo critérios estabelecidos.</a:t>
            </a:r>
          </a:p>
          <a:p>
            <a:pPr eaLnBrk="1" hangingPunct="1">
              <a:lnSpc>
                <a:spcPct val="80000"/>
              </a:lnSpc>
            </a:pPr>
            <a:endParaRPr lang="pt-BR" sz="28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1"/>
                </a:solidFill>
                <a:ea typeface="ＭＳ Ｐゴシック" pitchFamily="34" charset="-128"/>
              </a:rPr>
              <a:t>	</a:t>
            </a: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Exemplos de notificações que podem gerar uma investigação: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2400" b="1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	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Óbito, lesão permanente</a:t>
            </a: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pt-BR" sz="2400" b="1" dirty="0" smtClean="0">
                <a:ea typeface="ＭＳ Ｐゴシック" pitchFamily="34" charset="-128"/>
              </a:rPr>
              <a:t>produtos utilizados em programas de saúde de acordo com gravidade e </a:t>
            </a:r>
            <a:r>
              <a:rPr lang="pt-BR" sz="2400" b="1" dirty="0" err="1" smtClean="0">
                <a:ea typeface="ＭＳ Ｐゴシック" pitchFamily="34" charset="-128"/>
              </a:rPr>
              <a:t>freqüência</a:t>
            </a:r>
            <a:r>
              <a:rPr lang="pt-BR" sz="2400" b="1" dirty="0" smtClean="0">
                <a:ea typeface="ＭＳ Ｐゴシック" pitchFamily="34" charset="-128"/>
              </a:rPr>
              <a:t> (camisinhas, bolsa de sangue, DIU,...) , produto falsificado, produto sem registro,...</a:t>
            </a: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solidFill>
                <a:srgbClr val="0033CC"/>
              </a:solidFill>
              <a:ea typeface="ＭＳ Ｐゴシック" pitchFamily="34" charset="-128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404664"/>
            <a:ext cx="8642350" cy="57610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pt-BR" b="1" dirty="0" smtClean="0">
                <a:ea typeface="ＭＳ Ｐゴシック" pitchFamily="34" charset="-128"/>
              </a:rPr>
              <a:t>	Algumas ações desencadeadas pela Vigilância Sanitária</a:t>
            </a: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 smtClean="0">
                <a:solidFill>
                  <a:schemeClr val="tx1"/>
                </a:solidFill>
                <a:ea typeface="ＭＳ Ｐゴシック" pitchFamily="34" charset="-128"/>
              </a:rPr>
              <a:t>Abertura de processo investigativo</a:t>
            </a: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 smtClean="0">
                <a:solidFill>
                  <a:srgbClr val="C00000"/>
                </a:solidFill>
                <a:ea typeface="ＭＳ Ｐゴシック" pitchFamily="34" charset="-128"/>
              </a:rPr>
              <a:t>Agrupamento das notificações </a:t>
            </a: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 smtClean="0">
                <a:solidFill>
                  <a:schemeClr val="tx1"/>
                </a:solidFill>
                <a:ea typeface="ＭＳ Ｐゴシック" pitchFamily="34" charset="-128"/>
              </a:rPr>
              <a:t>Realização de </a:t>
            </a:r>
            <a:r>
              <a:rPr lang="pt-BR" sz="2550" b="1" dirty="0" smtClean="0">
                <a:solidFill>
                  <a:schemeClr val="tx1"/>
                </a:solidFill>
                <a:ea typeface="ＭＳ Ｐゴシック" pitchFamily="34" charset="-128"/>
              </a:rPr>
              <a:t>inspeções nas emp</a:t>
            </a:r>
            <a:r>
              <a:rPr lang="pt-BR" sz="2550" b="1" dirty="0" smtClean="0">
                <a:solidFill>
                  <a:schemeClr val="tx1"/>
                </a:solidFill>
                <a:ea typeface="ＭＳ Ｐゴシック" pitchFamily="34" charset="-128"/>
              </a:rPr>
              <a:t>resas fabricantes</a:t>
            </a:r>
            <a:endParaRPr lang="pt-BR" sz="2550" b="1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>
                <a:solidFill>
                  <a:srgbClr val="C00000"/>
                </a:solidFill>
                <a:ea typeface="ＭＳ Ｐゴシック" pitchFamily="34" charset="-128"/>
              </a:rPr>
              <a:t>Coleta de </a:t>
            </a:r>
            <a:r>
              <a:rPr lang="pt-BR" sz="2550" b="1" dirty="0" smtClean="0">
                <a:solidFill>
                  <a:srgbClr val="C00000"/>
                </a:solidFill>
                <a:ea typeface="ＭＳ Ｐゴシック" pitchFamily="34" charset="-128"/>
              </a:rPr>
              <a:t>amostras de produtos</a:t>
            </a:r>
            <a:endParaRPr lang="pt-BR" sz="2550" b="1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>
                <a:solidFill>
                  <a:schemeClr val="tx1"/>
                </a:solidFill>
                <a:ea typeface="ＭＳ Ｐゴシック" pitchFamily="34" charset="-128"/>
              </a:rPr>
              <a:t>Alteração nas bulas/rótulos dos produtos</a:t>
            </a: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>
                <a:solidFill>
                  <a:srgbClr val="C00000"/>
                </a:solidFill>
                <a:ea typeface="ＭＳ Ｐゴシック" pitchFamily="34" charset="-128"/>
              </a:rPr>
              <a:t>Interdição de </a:t>
            </a:r>
            <a:r>
              <a:rPr lang="pt-BR" sz="2550" b="1" dirty="0" smtClean="0">
                <a:solidFill>
                  <a:srgbClr val="C00000"/>
                </a:solidFill>
                <a:ea typeface="ＭＳ Ｐゴシック" pitchFamily="34" charset="-128"/>
              </a:rPr>
              <a:t>lotes de produtos com irregularidades</a:t>
            </a:r>
            <a:endParaRPr lang="pt-BR" sz="2550" b="1" dirty="0">
              <a:solidFill>
                <a:srgbClr val="C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  <a:buFontTx/>
              <a:buChar char="-"/>
              <a:defRPr/>
            </a:pPr>
            <a:r>
              <a:rPr lang="pt-BR" sz="2550" b="1" dirty="0">
                <a:solidFill>
                  <a:schemeClr val="tx1"/>
                </a:solidFill>
                <a:ea typeface="ＭＳ Ｐゴシック" pitchFamily="34" charset="-128"/>
              </a:rPr>
              <a:t>Cancelamento de registro de </a:t>
            </a:r>
            <a:r>
              <a:rPr lang="pt-BR" sz="2550" b="1" dirty="0" smtClean="0">
                <a:solidFill>
                  <a:schemeClr val="tx1"/>
                </a:solidFill>
                <a:ea typeface="ＭＳ Ｐゴシック" pitchFamily="34" charset="-128"/>
              </a:rPr>
              <a:t>produtos</a:t>
            </a:r>
            <a:endParaRPr lang="pt-BR" sz="2300" b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150000"/>
              </a:lnSpc>
              <a:buNone/>
            </a:pP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	O </a:t>
            </a:r>
            <a:r>
              <a:rPr lang="pt-BR" sz="4000" b="1" u="sng" dirty="0" smtClean="0">
                <a:ea typeface="ＭＳ Ｐゴシック" pitchFamily="34" charset="-128"/>
              </a:rPr>
              <a:t>NOTIVISA</a:t>
            </a: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 é um sistema informatizado para receber notificações de </a:t>
            </a:r>
            <a:r>
              <a:rPr lang="pt-BR" sz="4000" b="1" u="sng" dirty="0" smtClean="0">
                <a:solidFill>
                  <a:schemeClr val="tx1"/>
                </a:solidFill>
                <a:ea typeface="ＭＳ Ｐゴシック" pitchFamily="34" charset="-128"/>
              </a:rPr>
              <a:t>eventos adversos e queixas técnicas </a:t>
            </a: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de produtos e serviços sob vigilância sanitária</a:t>
            </a:r>
            <a:endParaRPr lang="pt-BR" sz="40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0"/>
            <a:ext cx="8642350" cy="60212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b="1" dirty="0" smtClean="0">
                <a:ea typeface="ＭＳ Ｐゴシック" pitchFamily="34" charset="-128"/>
              </a:rPr>
              <a:t>	Para que servem as notificações?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pt-BR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   </a:t>
            </a:r>
            <a:r>
              <a:rPr lang="pt-BR" sz="2700" b="1" dirty="0" smtClean="0">
                <a:solidFill>
                  <a:schemeClr val="tx1"/>
                </a:solidFill>
              </a:rPr>
              <a:t>- Subsidiar o Sistema Nacional de Vigilância Sanitária (SNVS) na identificação de reações adversas ou efeitos não-desejados </a:t>
            </a:r>
            <a:r>
              <a:rPr lang="pt-BR" sz="2700" b="1" dirty="0" smtClean="0">
                <a:solidFill>
                  <a:schemeClr val="tx1"/>
                </a:solidFill>
              </a:rPr>
              <a:t>e não conhecidos dos </a:t>
            </a:r>
            <a:r>
              <a:rPr lang="pt-BR" sz="2700" b="1" dirty="0" smtClean="0">
                <a:solidFill>
                  <a:schemeClr val="tx1"/>
                </a:solidFill>
              </a:rPr>
              <a:t>produtos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700" b="1" dirty="0" smtClean="0">
                <a:solidFill>
                  <a:srgbClr val="FF0000"/>
                </a:solidFill>
              </a:rPr>
              <a:t/>
            </a:r>
            <a:br>
              <a:rPr lang="pt-BR" sz="2700" b="1" dirty="0" smtClean="0">
                <a:solidFill>
                  <a:srgbClr val="FF0000"/>
                </a:solidFill>
              </a:rPr>
            </a:br>
            <a:r>
              <a:rPr lang="pt-BR" sz="2700" b="1" dirty="0" smtClean="0">
                <a:solidFill>
                  <a:srgbClr val="FF0000"/>
                </a:solidFill>
              </a:rPr>
              <a:t>- Aperfeiçoar o conhecimento sobre os eventos adversos ocorridos em Serviços de Saúde, e assim definir metas e políticas publicas de saúde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700" b="1" dirty="0" smtClean="0">
                <a:solidFill>
                  <a:schemeClr val="tx1"/>
                </a:solidFill>
              </a:rPr>
              <a:t/>
            </a:r>
            <a:br>
              <a:rPr lang="pt-BR" sz="2700" b="1" dirty="0" smtClean="0">
                <a:solidFill>
                  <a:schemeClr val="tx1"/>
                </a:solidFill>
              </a:rPr>
            </a:br>
            <a:r>
              <a:rPr lang="pt-BR" sz="2700" b="1" dirty="0" smtClean="0">
                <a:solidFill>
                  <a:schemeClr val="tx1"/>
                </a:solidFill>
              </a:rPr>
              <a:t>- Promover ações de proteção à Saúde Pública por meio da regulação dos produtos comercializados no País.</a:t>
            </a:r>
            <a:endParaRPr lang="pt-BR" sz="27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0"/>
            <a:ext cx="8642350" cy="5761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	</a:t>
            </a:r>
            <a:r>
              <a:rPr lang="pt-BR" b="1" dirty="0" smtClean="0">
                <a:ea typeface="ＭＳ Ｐゴシック" pitchFamily="34" charset="-128"/>
              </a:rPr>
              <a:t>Quem tem acesso as notificações realizadas?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b="1" dirty="0" smtClean="0">
                <a:solidFill>
                  <a:srgbClr val="FF0000"/>
                </a:solidFill>
                <a:ea typeface="ＭＳ Ｐゴシック" pitchFamily="34" charset="-128"/>
              </a:rPr>
              <a:t>    </a:t>
            </a:r>
            <a:r>
              <a:rPr lang="pt-BR" sz="3000" b="1" dirty="0" smtClean="0">
                <a:solidFill>
                  <a:srgbClr val="FF0000"/>
                </a:solidFill>
                <a:ea typeface="ＭＳ Ｐゴシック" pitchFamily="34" charset="-128"/>
              </a:rPr>
              <a:t>- Próprio notificador e sua instituição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3000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3000" b="1" dirty="0" smtClean="0">
                <a:solidFill>
                  <a:srgbClr val="FF0000"/>
                </a:solidFill>
                <a:ea typeface="ＭＳ Ｐゴシック" pitchFamily="34" charset="-128"/>
              </a:rPr>
              <a:t>    - </a:t>
            </a:r>
            <a:r>
              <a:rPr lang="pt-BR" sz="3000" b="1" dirty="0" err="1" smtClean="0">
                <a:solidFill>
                  <a:srgbClr val="FF0000"/>
                </a:solidFill>
                <a:ea typeface="ＭＳ Ｐゴシック" pitchFamily="34" charset="-128"/>
              </a:rPr>
              <a:t>Anvisa</a:t>
            </a:r>
            <a:endParaRPr lang="pt-BR" sz="30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sz="30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3000" b="1" dirty="0" smtClean="0">
                <a:solidFill>
                  <a:srgbClr val="FF0000"/>
                </a:solidFill>
                <a:ea typeface="ＭＳ Ｐゴシック" pitchFamily="34" charset="-128"/>
              </a:rPr>
              <a:t>    - Visas estaduais e municipais (</a:t>
            </a:r>
            <a:r>
              <a:rPr lang="pt-BR" sz="3000" b="1" u="sng" dirty="0" smtClean="0">
                <a:ea typeface="ＭＳ Ｐゴシック" pitchFamily="34" charset="-128"/>
              </a:rPr>
              <a:t>de acordo com as regras de visibilidade do sistema</a:t>
            </a:r>
            <a:r>
              <a:rPr lang="pt-BR" sz="3000" b="1" dirty="0" smtClean="0">
                <a:solidFill>
                  <a:srgbClr val="FF0000"/>
                </a:solidFill>
                <a:ea typeface="ＭＳ Ｐゴシック" pitchFamily="34" charset="-128"/>
              </a:rPr>
              <a:t>)</a:t>
            </a:r>
            <a:endParaRPr lang="pt-BR" sz="3000" b="1" dirty="0" smtClean="0">
              <a:solidFill>
                <a:srgbClr val="0033CC"/>
              </a:solidFill>
              <a:ea typeface="ＭＳ Ｐゴシック" pitchFamily="34" charset="-128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836613"/>
            <a:ext cx="9144000" cy="56165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chemeClr val="hlink"/>
                </a:solidFill>
                <a:effectLst/>
              </a:rPr>
              <a:t/>
            </a:r>
            <a:br>
              <a:rPr lang="pt-BR" sz="3600" b="1" dirty="0" smtClean="0">
                <a:solidFill>
                  <a:schemeClr val="hlink"/>
                </a:solidFill>
                <a:effectLst/>
              </a:rPr>
            </a:br>
            <a:r>
              <a:rPr lang="pt-BR" sz="2800" b="1" dirty="0" smtClean="0">
                <a:solidFill>
                  <a:srgbClr val="333399"/>
                </a:solidFill>
              </a:rPr>
              <a:t/>
            </a:r>
            <a:br>
              <a:rPr lang="pt-BR" sz="2800" b="1" dirty="0" smtClean="0">
                <a:solidFill>
                  <a:srgbClr val="333399"/>
                </a:solidFill>
              </a:rPr>
            </a:br>
            <a:endParaRPr lang="pt-BR" sz="2000" b="1" dirty="0" smtClean="0">
              <a:solidFill>
                <a:srgbClr val="333399"/>
              </a:solidFill>
              <a:effectLst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331913" y="1628775"/>
            <a:ext cx="705643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39738" y="-1644650"/>
            <a:ext cx="5037137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>
                <a:solidFill>
                  <a:srgbClr val="000000"/>
                </a:solidFill>
                <a:cs typeface="Arial" charset="0"/>
              </a:rPr>
              <a:t> 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07277" name="Rectangle 45"/>
          <p:cNvSpPr>
            <a:spLocks noChangeArrowheads="1"/>
          </p:cNvSpPr>
          <p:nvPr/>
        </p:nvSpPr>
        <p:spPr bwMode="auto">
          <a:xfrm>
            <a:off x="428625" y="260648"/>
            <a:ext cx="8229600" cy="61926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6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NOTIVISA</a:t>
            </a:r>
          </a:p>
          <a:p>
            <a:pPr algn="ctr">
              <a:defRPr/>
            </a:pPr>
            <a:endParaRPr lang="pt-BR" sz="6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6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É a principal </a:t>
            </a:r>
            <a:r>
              <a:rPr lang="pt-BR" sz="6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fonte de informação para a tomada de decisão do </a:t>
            </a:r>
            <a:r>
              <a:rPr lang="pt-BR" sz="6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SNVS, atualmente</a:t>
            </a:r>
            <a:endParaRPr lang="pt-BR" sz="6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0" name="Line 47"/>
          <p:cNvSpPr>
            <a:spLocks noChangeShapeType="1"/>
          </p:cNvSpPr>
          <p:nvPr/>
        </p:nvSpPr>
        <p:spPr bwMode="auto">
          <a:xfrm>
            <a:off x="4419600" y="2590800"/>
            <a:ext cx="76200" cy="3276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642350" cy="6237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0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eaLnBrk="1" hangingPunct="1">
              <a:buFontTx/>
              <a:buNone/>
            </a:pPr>
            <a:r>
              <a:rPr lang="pt-BR" sz="4000" b="1" dirty="0" smtClean="0">
                <a:solidFill>
                  <a:schemeClr val="tx2"/>
                </a:solidFill>
                <a:ea typeface="ＭＳ Ｐゴシック" pitchFamily="34" charset="-128"/>
              </a:rPr>
              <a:t>	</a:t>
            </a:r>
            <a:r>
              <a:rPr lang="pt-BR" sz="4000" b="1" dirty="0" smtClean="0">
                <a:ea typeface="ＭＳ Ｐゴシック" pitchFamily="34" charset="-128"/>
              </a:rPr>
              <a:t>O </a:t>
            </a: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NOTIVISA</a:t>
            </a:r>
            <a:r>
              <a:rPr lang="pt-BR" sz="4000" b="1" dirty="0" smtClean="0">
                <a:ea typeface="ＭＳ Ｐゴシック" pitchFamily="34" charset="-128"/>
              </a:rPr>
              <a:t> é o sistema de informação que visa fortalecer a vigilância pós-uso/ pós-comercialização (</a:t>
            </a: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VIGIPÓS)</a:t>
            </a:r>
            <a:r>
              <a:rPr lang="pt-BR" sz="4000" b="1" dirty="0" smtClean="0">
                <a:ea typeface="ＭＳ Ｐゴシック" pitchFamily="34" charset="-128"/>
              </a:rPr>
              <a:t>, por meio do monitoramento de </a:t>
            </a:r>
            <a:r>
              <a:rPr lang="pt-BR" sz="4000" b="1" dirty="0" smtClean="0">
                <a:solidFill>
                  <a:schemeClr val="tx1"/>
                </a:solidFill>
                <a:ea typeface="ＭＳ Ｐゴシック" pitchFamily="34" charset="-128"/>
              </a:rPr>
              <a:t>eventos adversos </a:t>
            </a:r>
            <a:r>
              <a:rPr lang="pt-BR" sz="4000" b="1" dirty="0" smtClean="0">
                <a:ea typeface="ＭＳ Ｐゴシック" pitchFamily="34" charset="-128"/>
              </a:rPr>
              <a:t>(</a:t>
            </a: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EA</a:t>
            </a:r>
            <a:r>
              <a:rPr lang="pt-BR" sz="4000" b="1" dirty="0" smtClean="0">
                <a:ea typeface="ＭＳ Ｐゴシック" pitchFamily="34" charset="-128"/>
              </a:rPr>
              <a:t>) e de </a:t>
            </a:r>
            <a:r>
              <a:rPr lang="pt-BR" sz="4000" b="1" dirty="0" smtClean="0">
                <a:solidFill>
                  <a:schemeClr val="tx1"/>
                </a:solidFill>
                <a:ea typeface="ＭＳ Ｐゴシック" pitchFamily="34" charset="-128"/>
              </a:rPr>
              <a:t>queixas técnicas </a:t>
            </a:r>
            <a:r>
              <a:rPr lang="pt-BR" sz="4000" b="1" dirty="0" smtClean="0">
                <a:ea typeface="ＭＳ Ｐゴシック" pitchFamily="34" charset="-128"/>
              </a:rPr>
              <a:t>(</a:t>
            </a:r>
            <a:r>
              <a:rPr lang="pt-BR" sz="4000" b="1" dirty="0" smtClean="0">
                <a:solidFill>
                  <a:srgbClr val="FF0000"/>
                </a:solidFill>
                <a:ea typeface="ＭＳ Ｐゴシック" pitchFamily="34" charset="-128"/>
              </a:rPr>
              <a:t>QT</a:t>
            </a:r>
            <a:r>
              <a:rPr lang="pt-BR" sz="4000" b="1" dirty="0" smtClean="0">
                <a:ea typeface="ＭＳ Ｐゴシック" pitchFamily="34" charset="-128"/>
              </a:rPr>
              <a:t>) associados aos produtos sob vigilância sanitária.</a:t>
            </a:r>
          </a:p>
          <a:p>
            <a:pPr eaLnBrk="1" hangingPunct="1">
              <a:buFontTx/>
              <a:buNone/>
            </a:pPr>
            <a:endParaRPr lang="pt-BR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pt-BR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pt-BR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pt-BR" sz="2000" b="1" dirty="0" smtClean="0">
              <a:solidFill>
                <a:srgbClr val="0033CC"/>
              </a:solidFill>
              <a:ea typeface="ＭＳ Ｐゴシック" pitchFamily="34" charset="-128"/>
            </a:endParaRP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459432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pt-BR" sz="4400" b="1" dirty="0" smtClean="0">
                <a:solidFill>
                  <a:srgbClr val="FF0000"/>
                </a:solidFill>
                <a:ea typeface="ＭＳ Ｐゴシック" pitchFamily="34" charset="-128"/>
              </a:rPr>
              <a:t>	</a:t>
            </a:r>
            <a:endParaRPr lang="pt-BR" sz="36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rgbClr val="0033CC"/>
                </a:solidFill>
                <a:ea typeface="ＭＳ Ｐゴシック" pitchFamily="34" charset="-128"/>
              </a:rPr>
              <a:t>	-  Está no ar desde dezembro/2006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36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	-  Mais de 245.000 notificações realizadas até o fim de 2014 (</a:t>
            </a:r>
            <a:r>
              <a:rPr lang="pt-BR" sz="3600" b="1" dirty="0" smtClean="0">
                <a:solidFill>
                  <a:srgbClr val="FF0000"/>
                </a:solidFill>
                <a:ea typeface="ＭＳ Ｐゴシック" pitchFamily="34" charset="-128"/>
              </a:rPr>
              <a:t>aproximadamente 15.000 no Paraná</a:t>
            </a: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rgbClr val="0033CC"/>
                </a:solidFill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rgbClr val="0033CC"/>
                </a:solidFill>
                <a:ea typeface="ＭＳ Ｐゴシック" pitchFamily="34" charset="-128"/>
              </a:rPr>
              <a:t>   -  Sistema ONLINE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3600" b="1" dirty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	</a:t>
            </a:r>
            <a:r>
              <a:rPr lang="pt-BR" b="1" dirty="0" smtClean="0">
                <a:solidFill>
                  <a:schemeClr val="tx1"/>
                </a:solidFill>
                <a:ea typeface="ＭＳ Ｐゴシック" pitchFamily="34" charset="-128"/>
              </a:rPr>
              <a:t>-  </a:t>
            </a:r>
            <a:r>
              <a:rPr lang="pt-BR" sz="3600" b="1" dirty="0" smtClean="0">
                <a:solidFill>
                  <a:schemeClr val="tx1"/>
                </a:solidFill>
                <a:ea typeface="ＭＳ Ｐゴシック" pitchFamily="34" charset="-128"/>
              </a:rPr>
              <a:t>Para utilizar é necessário realizar um cadastro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25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-125152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pt-BR" sz="4400" b="1" dirty="0" smtClean="0">
                <a:solidFill>
                  <a:srgbClr val="FF0000"/>
                </a:solidFill>
                <a:ea typeface="ＭＳ Ｐゴシック" pitchFamily="34" charset="-128"/>
              </a:rPr>
              <a:t>	</a:t>
            </a:r>
            <a:endParaRPr lang="pt-BR" sz="36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pt-BR" sz="3600" b="1" dirty="0" smtClean="0">
                <a:solidFill>
                  <a:srgbClr val="0033CC"/>
                </a:solidFill>
                <a:ea typeface="ＭＳ Ｐゴシック" pitchFamily="34" charset="-128"/>
              </a:rPr>
              <a:t>	- </a:t>
            </a:r>
            <a:r>
              <a:rPr lang="pt-BR" sz="2600" b="1" dirty="0" smtClean="0">
                <a:solidFill>
                  <a:schemeClr val="tx1"/>
                </a:solidFill>
                <a:ea typeface="ＭＳ Ｐゴシック" pitchFamily="34" charset="-128"/>
              </a:rPr>
              <a:t>Até fevereiro de 2014</a:t>
            </a:r>
            <a:r>
              <a:rPr lang="pt-BR" sz="2600" b="1" dirty="0" smtClean="0">
                <a:solidFill>
                  <a:srgbClr val="0033CC"/>
                </a:solidFill>
                <a:ea typeface="ＭＳ Ｐゴシック" pitchFamily="34" charset="-128"/>
              </a:rPr>
              <a:t>, o </a:t>
            </a:r>
            <a:r>
              <a:rPr lang="pt-BR" sz="2600" b="1" u="sng" dirty="0" smtClean="0">
                <a:solidFill>
                  <a:srgbClr val="FF0000"/>
                </a:solidFill>
                <a:ea typeface="ＭＳ Ｐゴシック" pitchFamily="34" charset="-128"/>
              </a:rPr>
              <a:t>NOTIVISA</a:t>
            </a:r>
            <a:r>
              <a:rPr lang="pt-BR" sz="2600" b="1" dirty="0" smtClean="0">
                <a:solidFill>
                  <a:srgbClr val="0033CC"/>
                </a:solidFill>
                <a:ea typeface="ＭＳ Ｐゴシック" pitchFamily="34" charset="-128"/>
              </a:rPr>
              <a:t> recebia apenas notificações associadas ao uso de produtos sob vigilância sanitária (evento adverso ou queixa técnica)	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pt-BR" sz="2600" b="1" dirty="0" smtClean="0">
                <a:solidFill>
                  <a:srgbClr val="0033CC"/>
                </a:solidFill>
                <a:ea typeface="ＭＳ Ｐゴシック" pitchFamily="34" charset="-128"/>
              </a:rPr>
              <a:t>	</a:t>
            </a:r>
            <a:r>
              <a:rPr lang="pt-BR" sz="2600" b="1" dirty="0" smtClean="0">
                <a:solidFill>
                  <a:schemeClr val="tx1"/>
                </a:solidFill>
                <a:ea typeface="ＭＳ Ｐゴシック" pitchFamily="34" charset="-128"/>
              </a:rPr>
              <a:t> - Com a publicação da RDC 36/2013 da ANVISA (Segurança do Paciente), o sistema começou a receber também notificações </a:t>
            </a:r>
            <a:r>
              <a:rPr lang="pt-BR" sz="2600" b="1" u="sng" dirty="0" smtClean="0">
                <a:solidFill>
                  <a:srgbClr val="FF0000"/>
                </a:solidFill>
                <a:ea typeface="ＭＳ Ｐゴシック" pitchFamily="34" charset="-128"/>
              </a:rPr>
              <a:t>de incidentes e eventos adversos</a:t>
            </a:r>
            <a:r>
              <a:rPr lang="pt-BR" sz="2600" b="1" dirty="0" smtClean="0">
                <a:solidFill>
                  <a:schemeClr val="tx1"/>
                </a:solidFill>
                <a:ea typeface="ＭＳ Ｐゴシック" pitchFamily="34" charset="-128"/>
              </a:rPr>
              <a:t> que não estão associadas ao uso de produtos sob VISA, mas que estão relacionadas a prestação de Assistência à Saúde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pt-BR" sz="2800" b="1" dirty="0" smtClean="0">
                <a:solidFill>
                  <a:srgbClr val="0033CC"/>
                </a:solidFill>
                <a:ea typeface="ＭＳ Ｐゴシック" pitchFamily="34" charset="-128"/>
              </a:rPr>
              <a:t>   </a:t>
            </a:r>
            <a:endParaRPr lang="pt-BR" sz="28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25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171450"/>
            <a:ext cx="8229600" cy="887413"/>
          </a:xfrm>
        </p:spPr>
        <p:txBody>
          <a:bodyPr/>
          <a:lstStyle/>
          <a:p>
            <a:pPr algn="l"/>
            <a:r>
              <a:rPr lang="pt-BR" sz="4000" b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       NOTIVISA – Conceitos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064500" cy="52562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200" b="1" dirty="0" smtClean="0">
                <a:solidFill>
                  <a:schemeClr val="tx1"/>
                </a:solidFill>
                <a:ea typeface="ＭＳ Ｐゴシック" pitchFamily="34" charset="-128"/>
              </a:rPr>
              <a:t>INCIDENTE</a:t>
            </a:r>
          </a:p>
          <a:p>
            <a:pPr>
              <a:lnSpc>
                <a:spcPct val="80000"/>
              </a:lnSpc>
              <a:buFont typeface="Wingdings" pitchFamily="2" charset="2"/>
              <a:buChar char="•"/>
            </a:pPr>
            <a:endParaRPr lang="pt-BR" sz="2200" b="1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pt-BR" sz="2200" b="1" dirty="0" smtClean="0">
                <a:solidFill>
                  <a:schemeClr val="tx1"/>
                </a:solidFill>
                <a:ea typeface="ＭＳ Ｐゴシック" pitchFamily="34" charset="-128"/>
              </a:rPr>
              <a:t> 	Uma situação ou um evento ou uma circunstância que poderia ter resultado, ou resultou, em dano desnecessário à saúde </a:t>
            </a:r>
            <a:endParaRPr lang="pt-BR" sz="22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2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200" b="1" dirty="0" smtClean="0">
                <a:solidFill>
                  <a:srgbClr val="FF0000"/>
                </a:solidFill>
                <a:ea typeface="ＭＳ Ｐゴシック" pitchFamily="34" charset="-128"/>
              </a:rPr>
              <a:t>EVENTOS ADVERSOS (EA)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200" b="1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400" dirty="0" smtClean="0"/>
              <a:t>	</a:t>
            </a:r>
            <a:r>
              <a:rPr lang="pt-BR" sz="2200" b="1" dirty="0" smtClean="0">
                <a:solidFill>
                  <a:srgbClr val="FF0000"/>
                </a:solidFill>
                <a:ea typeface="ＭＳ Ｐゴシック" pitchFamily="34" charset="-128"/>
              </a:rPr>
              <a:t>Incidente que  causou dano à saúde.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200" b="1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200" b="1" dirty="0" smtClean="0">
                <a:ea typeface="ＭＳ Ｐゴシック" pitchFamily="34" charset="-128"/>
              </a:rPr>
              <a:t>QUEIXAS TECNICAS (QT)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200" b="1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pt-BR" sz="2200" b="1" dirty="0" smtClean="0">
                <a:ea typeface="ＭＳ Ｐゴシック" pitchFamily="34" charset="-128"/>
              </a:rPr>
              <a:t>	Qualquer suspeita de alteração/irregularidade de um produto/empresa relacionada a aspectos técnicos ou legais, e que poderá ou não causar um evento adverso.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171450"/>
            <a:ext cx="8229600" cy="887413"/>
          </a:xfrm>
        </p:spPr>
        <p:txBody>
          <a:bodyPr/>
          <a:lstStyle/>
          <a:p>
            <a:pPr algn="l"/>
            <a:r>
              <a:rPr lang="pt-BR" sz="4000" b="1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       NOTIVISA – Conceitos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064500" cy="52562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200" b="1" dirty="0" smtClean="0">
              <a:ea typeface="ＭＳ Ｐゴシック" pitchFamily="34" charset="-128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cid:image001.png@01D07CD8.04678E2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424936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58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-17140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2800" b="1" u="sng" dirty="0" smtClean="0">
                <a:solidFill>
                  <a:schemeClr val="tx1"/>
                </a:solidFill>
                <a:ea typeface="ＭＳ Ｐゴシック" pitchFamily="34" charset="-128"/>
              </a:rPr>
              <a:t>Formulários de notificação disponíveis</a:t>
            </a:r>
          </a:p>
          <a:p>
            <a:pPr algn="ctr" eaLnBrk="1" hangingPunct="1">
              <a:lnSpc>
                <a:spcPct val="80000"/>
              </a:lnSpc>
              <a:buNone/>
            </a:pPr>
            <a:endParaRPr lang="pt-BR" sz="2800" b="1" u="sng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Medicamentos e Vacinas -  EA e QT</a:t>
            </a:r>
          </a:p>
          <a:p>
            <a:pPr eaLnBrk="1" hangingPunct="1">
              <a:lnSpc>
                <a:spcPct val="80000"/>
              </a:lnSpc>
              <a:buNone/>
            </a:pPr>
            <a:endParaRPr lang="pt-BR" sz="2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rgbClr val="0033CC"/>
                </a:solidFill>
                <a:ea typeface="ＭＳ Ｐゴシック" pitchFamily="34" charset="-128"/>
              </a:rPr>
              <a:t>Artigos médico-hospitalares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 – EA e QT</a:t>
            </a:r>
            <a:endParaRPr lang="pt-BR" sz="24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rgbClr val="0033CC"/>
                </a:solidFill>
                <a:ea typeface="ＭＳ Ｐゴシック" pitchFamily="34" charset="-128"/>
              </a:rPr>
              <a:t>Equipamento médico-hospitalar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 – EA e QT</a:t>
            </a:r>
            <a:endParaRPr lang="pt-BR" sz="24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rgbClr val="0033CC"/>
                </a:solidFill>
                <a:ea typeface="ＭＳ Ｐゴシック" pitchFamily="34" charset="-128"/>
              </a:rPr>
              <a:t>Produto para diagnóstico de uso </a:t>
            </a:r>
            <a:r>
              <a:rPr lang="pt-BR" sz="2400" b="1" i="1" dirty="0" smtClean="0">
                <a:solidFill>
                  <a:srgbClr val="0033CC"/>
                </a:solidFill>
                <a:ea typeface="ＭＳ Ｐゴシック" pitchFamily="34" charset="-128"/>
              </a:rPr>
              <a:t>in </a:t>
            </a:r>
            <a:r>
              <a:rPr lang="pt-BR" sz="2400" b="1" i="1" dirty="0" err="1" smtClean="0">
                <a:solidFill>
                  <a:srgbClr val="0033CC"/>
                </a:solidFill>
                <a:ea typeface="ＭＳ Ｐゴシック" pitchFamily="34" charset="-128"/>
              </a:rPr>
              <a:t>vitro</a:t>
            </a:r>
            <a:r>
              <a:rPr lang="pt-BR" sz="2400" b="1" i="1" dirty="0" smtClean="0">
                <a:solidFill>
                  <a:srgbClr val="0033CC"/>
                </a:solidFill>
                <a:ea typeface="ＭＳ Ｐゴシック" pitchFamily="34" charset="-128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 – QT</a:t>
            </a:r>
          </a:p>
          <a:p>
            <a:pPr eaLnBrk="1" hangingPunct="1">
              <a:lnSpc>
                <a:spcPct val="80000"/>
              </a:lnSpc>
            </a:pPr>
            <a:endParaRPr lang="pt-BR" sz="2400" b="1" i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Uso de sangue ou componentes </a:t>
            </a:r>
            <a:r>
              <a:rPr lang="pt-BR" sz="2400" b="1" dirty="0" smtClean="0">
                <a:solidFill>
                  <a:srgbClr val="0033CC"/>
                </a:solidFill>
                <a:ea typeface="ＭＳ Ｐゴシック" pitchFamily="34" charset="-128"/>
              </a:rPr>
              <a:t>(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reação </a:t>
            </a:r>
            <a:r>
              <a:rPr lang="pt-BR" sz="2400" b="1" dirty="0" err="1" smtClean="0">
                <a:solidFill>
                  <a:srgbClr val="FF0000"/>
                </a:solidFill>
                <a:ea typeface="ＭＳ Ｐゴシック" pitchFamily="34" charset="-128"/>
              </a:rPr>
              <a:t>transfusional</a:t>
            </a:r>
            <a:r>
              <a:rPr lang="pt-BR" sz="2400" b="1" dirty="0" smtClean="0">
                <a:solidFill>
                  <a:srgbClr val="0033CC"/>
                </a:solidFill>
                <a:ea typeface="ＭＳ Ｐゴシック" pitchFamily="34" charset="-128"/>
              </a:rPr>
              <a:t>) 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– EA </a:t>
            </a:r>
          </a:p>
          <a:p>
            <a:pPr eaLnBrk="1" hangingPunct="1">
              <a:lnSpc>
                <a:spcPct val="80000"/>
              </a:lnSpc>
            </a:pPr>
            <a:endParaRPr lang="pt-BR" sz="24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rgbClr val="0033CC"/>
                </a:solidFill>
                <a:ea typeface="ＭＳ Ｐゴシック" pitchFamily="34" charset="-128"/>
              </a:rPr>
              <a:t>Cosméticos, Saneantes e Agrotóxicos 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– EA e QT</a:t>
            </a:r>
            <a:endParaRPr lang="pt-BR" sz="2400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pt-BR" sz="2400" b="1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dirty="0" smtClean="0">
                <a:solidFill>
                  <a:schemeClr val="tx1"/>
                </a:solidFill>
                <a:ea typeface="ＭＳ Ｐゴシック" pitchFamily="34" charset="-128"/>
              </a:rPr>
              <a:t>Assistência à Saúde (novo)</a:t>
            </a:r>
            <a:r>
              <a:rPr lang="pt-BR" sz="2400" b="1" dirty="0" smtClean="0">
                <a:solidFill>
                  <a:srgbClr val="FF0000"/>
                </a:solidFill>
                <a:ea typeface="ＭＳ Ｐゴシック" pitchFamily="34" charset="-128"/>
              </a:rPr>
              <a:t> – EA</a:t>
            </a:r>
          </a:p>
          <a:p>
            <a:pPr eaLnBrk="1" hangingPunct="1">
              <a:lnSpc>
                <a:spcPct val="80000"/>
              </a:lnSpc>
            </a:pPr>
            <a:endParaRPr lang="pt-BR" sz="2400" b="1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2400" b="1" u="sng" dirty="0">
                <a:solidFill>
                  <a:srgbClr val="00B050"/>
                </a:solidFill>
                <a:ea typeface="ＭＳ Ｐゴシック" pitchFamily="34" charset="-128"/>
              </a:rPr>
              <a:t>Cidadão </a:t>
            </a:r>
            <a:r>
              <a:rPr lang="pt-BR" sz="2400" b="1" u="sng" dirty="0" smtClean="0">
                <a:solidFill>
                  <a:srgbClr val="00B050"/>
                </a:solidFill>
                <a:ea typeface="ＭＳ Ｐゴシック" pitchFamily="34" charset="-128"/>
              </a:rPr>
              <a:t>(novo) </a:t>
            </a:r>
            <a:r>
              <a:rPr lang="pt-BR" sz="2400" b="1" u="sng" dirty="0">
                <a:solidFill>
                  <a:srgbClr val="00B050"/>
                </a:solidFill>
                <a:ea typeface="ＭＳ Ｐゴシック" pitchFamily="34" charset="-128"/>
              </a:rPr>
              <a:t>– </a:t>
            </a:r>
            <a:r>
              <a:rPr lang="pt-BR" sz="2400" b="1" u="sng" dirty="0">
                <a:solidFill>
                  <a:srgbClr val="FF0000"/>
                </a:solidFill>
                <a:ea typeface="ＭＳ Ｐゴシック" pitchFamily="34" charset="-128"/>
              </a:rPr>
              <a:t>EA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-171400"/>
            <a:ext cx="8642350" cy="66413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sz="2800" b="1" dirty="0" smtClean="0">
                <a:solidFill>
                  <a:schemeClr val="tx2"/>
                </a:solidFill>
                <a:ea typeface="ＭＳ Ｐゴシック" pitchFamily="34" charset="-128"/>
              </a:rPr>
              <a:t> 	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pt-BR" sz="2800" b="1" u="sng" dirty="0" smtClean="0">
                <a:solidFill>
                  <a:srgbClr val="FF0000"/>
                </a:solidFill>
                <a:ea typeface="ＭＳ Ｐゴシック" pitchFamily="34" charset="-128"/>
              </a:rPr>
              <a:t>Formulários de notificação – Eventos adversos</a:t>
            </a:r>
          </a:p>
          <a:p>
            <a:pPr algn="ctr" eaLnBrk="1" hangingPunct="1">
              <a:lnSpc>
                <a:spcPct val="80000"/>
              </a:lnSpc>
              <a:buNone/>
            </a:pPr>
            <a:endParaRPr lang="pt-BR" sz="2800" b="1" u="sng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 eaLnBrk="1" hangingPunct="1"/>
            <a:r>
              <a:rPr lang="pt-BR" b="1" dirty="0" smtClean="0">
                <a:solidFill>
                  <a:srgbClr val="0033CC"/>
                </a:solidFill>
                <a:ea typeface="ＭＳ Ｐゴシック" pitchFamily="34" charset="-128"/>
              </a:rPr>
              <a:t>Podem ser notificados tanto </a:t>
            </a:r>
            <a:r>
              <a:rPr lang="pt-BR" b="1" dirty="0" smtClean="0">
                <a:solidFill>
                  <a:schemeClr val="tx1"/>
                </a:solidFill>
                <a:ea typeface="ＭＳ Ｐゴシック" pitchFamily="34" charset="-128"/>
              </a:rPr>
              <a:t>eventos adversos assistenciais associados ao uso de tecnologias em saúde</a:t>
            </a:r>
            <a:r>
              <a:rPr lang="pt-BR" b="1" dirty="0" smtClean="0">
                <a:solidFill>
                  <a:srgbClr val="0033CC"/>
                </a:solidFill>
                <a:ea typeface="ＭＳ Ｐゴシック" pitchFamily="34" charset="-128"/>
              </a:rPr>
              <a:t> (</a:t>
            </a:r>
            <a:r>
              <a:rPr lang="pt-BR" b="1" u="sng" dirty="0" smtClean="0">
                <a:solidFill>
                  <a:srgbClr val="00B050"/>
                </a:solidFill>
                <a:ea typeface="ＭＳ Ｐゴシック" pitchFamily="34" charset="-128"/>
              </a:rPr>
              <a:t>medicamentos, produtos para saúde e sangue</a:t>
            </a:r>
            <a:r>
              <a:rPr lang="pt-BR" b="1" dirty="0" smtClean="0">
                <a:solidFill>
                  <a:srgbClr val="0033CC"/>
                </a:solidFill>
                <a:ea typeface="ＭＳ Ｐゴシック" pitchFamily="34" charset="-128"/>
              </a:rPr>
              <a:t>), como eventos adversos que </a:t>
            </a:r>
            <a:r>
              <a:rPr lang="pt-BR" b="1" u="sng" dirty="0" smtClean="0">
                <a:solidFill>
                  <a:srgbClr val="FF0000"/>
                </a:solidFill>
                <a:ea typeface="ＭＳ Ｐゴシック" pitchFamily="34" charset="-128"/>
              </a:rPr>
              <a:t>NÃO</a:t>
            </a:r>
            <a:r>
              <a:rPr lang="pt-BR" b="1" dirty="0" smtClean="0">
                <a:solidFill>
                  <a:srgbClr val="0033CC"/>
                </a:solidFill>
                <a:ea typeface="ＭＳ Ｐゴシック" pitchFamily="34" charset="-128"/>
              </a:rPr>
              <a:t> estão associados ao uso de nenhuma tecnologia</a:t>
            </a:r>
          </a:p>
          <a:p>
            <a:pPr eaLnBrk="1" hangingPunct="1">
              <a:lnSpc>
                <a:spcPct val="80000"/>
              </a:lnSpc>
            </a:pPr>
            <a:endParaRPr lang="pt-BR" b="1" dirty="0" smtClean="0">
              <a:solidFill>
                <a:srgbClr val="0033CC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pt-BR" sz="3000" b="1" dirty="0" smtClean="0">
                <a:solidFill>
                  <a:srgbClr val="0033CC"/>
                </a:solidFill>
                <a:ea typeface="ＭＳ Ｐゴシック" pitchFamily="34" charset="-128"/>
              </a:rPr>
              <a:t>Todos os eventos adversos, </a:t>
            </a:r>
            <a:r>
              <a:rPr lang="pt-BR" sz="3000" b="1" u="sng" dirty="0" smtClean="0">
                <a:solidFill>
                  <a:srgbClr val="FF0000"/>
                </a:solidFill>
                <a:ea typeface="ＭＳ Ｐゴシック" pitchFamily="34" charset="-128"/>
              </a:rPr>
              <a:t>sem exceção</a:t>
            </a:r>
            <a:r>
              <a:rPr lang="pt-BR" sz="3000" b="1" dirty="0" smtClean="0">
                <a:solidFill>
                  <a:srgbClr val="0033CC"/>
                </a:solidFill>
                <a:ea typeface="ＭＳ Ｐゴシック" pitchFamily="34" charset="-128"/>
              </a:rPr>
              <a:t>, de acordo com RDC 36/2013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10513</TotalTime>
  <Words>159</Words>
  <Application>Microsoft Office PowerPoint</Application>
  <PresentationFormat>Apresentação na tela (4:3)</PresentationFormat>
  <Paragraphs>199</Paragraphs>
  <Slides>22</Slides>
  <Notes>21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Candara</vt:lpstr>
      <vt:lpstr>Tahoma</vt:lpstr>
      <vt:lpstr>Times New Roman</vt:lpstr>
      <vt:lpstr>Wingdings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   NOTIVISA – Conceitos</vt:lpstr>
      <vt:lpstr>       NOTIVISA – Conceitos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</vt:lpstr>
    </vt:vector>
  </TitlesOfParts>
  <Company>ANVISA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NOTIFICAÇÕES DE REAÇÕES TRANFUSIONAIS NO NOTIVISA</dc:title>
  <dc:creator>alessandra.willer</dc:creator>
  <cp:lastModifiedBy>alunos</cp:lastModifiedBy>
  <cp:revision>219</cp:revision>
  <cp:lastPrinted>2013-05-07T21:02:08Z</cp:lastPrinted>
  <dcterms:created xsi:type="dcterms:W3CDTF">2009-08-12T03:43:20Z</dcterms:created>
  <dcterms:modified xsi:type="dcterms:W3CDTF">2015-07-30T11:28:11Z</dcterms:modified>
</cp:coreProperties>
</file>