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3" r:id="rId2"/>
    <p:sldId id="370" r:id="rId3"/>
    <p:sldId id="372" r:id="rId4"/>
    <p:sldId id="373" r:id="rId5"/>
    <p:sldId id="374" r:id="rId6"/>
    <p:sldId id="371" r:id="rId7"/>
    <p:sldId id="375" r:id="rId8"/>
    <p:sldId id="376" r:id="rId9"/>
    <p:sldId id="360" r:id="rId10"/>
    <p:sldId id="359" r:id="rId11"/>
    <p:sldId id="377" r:id="rId12"/>
    <p:sldId id="316" r:id="rId13"/>
    <p:sldId id="366" r:id="rId14"/>
    <p:sldId id="329" r:id="rId15"/>
    <p:sldId id="268" r:id="rId16"/>
    <p:sldId id="330" r:id="rId17"/>
    <p:sldId id="293" r:id="rId18"/>
    <p:sldId id="378" r:id="rId19"/>
    <p:sldId id="379" r:id="rId20"/>
    <p:sldId id="314" r:id="rId21"/>
    <p:sldId id="312" r:id="rId22"/>
    <p:sldId id="321" r:id="rId23"/>
    <p:sldId id="332" r:id="rId24"/>
    <p:sldId id="300" r:id="rId25"/>
    <p:sldId id="303" r:id="rId26"/>
    <p:sldId id="333" r:id="rId27"/>
    <p:sldId id="381" r:id="rId28"/>
    <p:sldId id="323" r:id="rId29"/>
    <p:sldId id="382" r:id="rId30"/>
    <p:sldId id="356" r:id="rId31"/>
    <p:sldId id="380" r:id="rId32"/>
    <p:sldId id="259" r:id="rId33"/>
    <p:sldId id="383" r:id="rId34"/>
    <p:sldId id="348" r:id="rId3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F9093"/>
    <a:srgbClr val="D6A300"/>
    <a:srgbClr val="9E7800"/>
    <a:srgbClr val="D09E00"/>
    <a:srgbClr val="B2B2B2"/>
    <a:srgbClr val="333333"/>
    <a:srgbClr val="006666"/>
    <a:srgbClr val="00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3913" autoAdjust="0"/>
  </p:normalViewPr>
  <p:slideViewPr>
    <p:cSldViewPr>
      <p:cViewPr>
        <p:scale>
          <a:sx n="80" d="100"/>
          <a:sy n="80" d="100"/>
        </p:scale>
        <p:origin x="-1062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D13073F-E013-454E-A226-B5827952D4EA}" type="datetimeFigureOut">
              <a:rPr lang="pt-BR"/>
              <a:pPr>
                <a:defRPr/>
              </a:pPr>
              <a:t>20/04/2015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1D96F59-36B0-4AD8-AC06-00A22F3DFC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92782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E36CB71-E2BA-4996-8BF5-6F2E2E46792F}" type="datetimeFigureOut">
              <a:rPr lang="pt-BR"/>
              <a:pPr>
                <a:defRPr/>
              </a:pPr>
              <a:t>20/04/2015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62DC5E6-4B5E-4248-936A-21E125CEAE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91097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D9DCAF0-CA5D-413D-BF73-D420BE73ED9E}" type="slidenum">
              <a:rPr lang="pt-BR" smtClean="0"/>
              <a:pPr eaLnBrk="1" hangingPunct="1">
                <a:defRPr/>
              </a:pPr>
              <a:t>9</a:t>
            </a:fld>
            <a:endParaRPr lang="pt-BR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E498BC2-6016-440C-A2B1-12A4F51E8E17}" type="slidenum">
              <a:rPr lang="pt-BR" smtClean="0"/>
              <a:pPr eaLnBrk="1" hangingPunct="1">
                <a:defRPr/>
              </a:pPr>
              <a:t>10</a:t>
            </a:fld>
            <a:endParaRPr lang="pt-BR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2DC5E6-4B5E-4248-936A-21E125CEAEAD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922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61C09-2D13-4CDC-B367-6621179AB5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A72A5-B248-41FA-A2BF-27FD33A18E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4956B-AFD9-4F68-A19A-FF4E49FAFB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1CE06-0B10-4CCC-9B3D-803B6999D1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59A8B-0E66-48B0-87AA-F56D0E28AE9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E1816-5454-440E-92BE-FE5F1DE099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09AC-4EC6-469A-94F3-4C93D65B1B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D7B67-1DBC-4E22-BAF2-FFD17C4B72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28C92-2C85-4CB2-8979-9FC7B82567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8159B-54CA-4F82-A2C3-20700B15C5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00039-5BAE-4CB7-8570-75EFAD70D4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41DB6E08-5547-4BB5-89C4-C1A7F01482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"/>
          <p:cNvSpPr txBox="1">
            <a:spLocks noChangeArrowheads="1"/>
          </p:cNvSpPr>
          <p:nvPr/>
        </p:nvSpPr>
        <p:spPr bwMode="auto">
          <a:xfrm>
            <a:off x="500063" y="1143000"/>
            <a:ext cx="61436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600" dirty="0">
                <a:solidFill>
                  <a:schemeClr val="bg1"/>
                </a:solidFill>
                <a:latin typeface="Corbel" pitchFamily="34" charset="0"/>
                <a:cs typeface="+mn-cs"/>
              </a:rPr>
              <a:t>Agência Nacional de Vigilância Sanitária</a:t>
            </a:r>
          </a:p>
        </p:txBody>
      </p:sp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571500" y="428625"/>
            <a:ext cx="36718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5000" b="1" dirty="0" err="1">
                <a:solidFill>
                  <a:schemeClr val="bg1"/>
                </a:solidFill>
                <a:latin typeface="Corbel" pitchFamily="34" charset="0"/>
                <a:cs typeface="+mn-cs"/>
              </a:rPr>
              <a:t>Anvisa</a:t>
            </a:r>
            <a:endParaRPr lang="pt-BR" sz="5000" b="1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sp>
        <p:nvSpPr>
          <p:cNvPr id="2052" name="Text Box 12"/>
          <p:cNvSpPr txBox="1">
            <a:spLocks noChangeArrowheads="1"/>
          </p:cNvSpPr>
          <p:nvPr/>
        </p:nvSpPr>
        <p:spPr bwMode="auto">
          <a:xfrm>
            <a:off x="214313" y="2000250"/>
            <a:ext cx="395922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000" b="1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Instituições e </a:t>
            </a:r>
            <a:r>
              <a:rPr lang="pt-BR" sz="4000" b="1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Usuários para </a:t>
            </a:r>
            <a:r>
              <a:rPr lang="pt-BR" sz="4000" b="1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o uso </a:t>
            </a:r>
            <a:r>
              <a:rPr lang="pt-BR" sz="4000" b="1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do </a:t>
            </a:r>
            <a:r>
              <a:rPr lang="pt-BR" sz="4000" b="1" dirty="0">
                <a:solidFill>
                  <a:schemeClr val="bg1"/>
                </a:solidFill>
                <a:latin typeface="Corbel" pitchFamily="34" charset="0"/>
                <a:cs typeface="+mn-cs"/>
              </a:rPr>
              <a:t>NOTIVISA</a:t>
            </a:r>
          </a:p>
        </p:txBody>
      </p:sp>
      <p:pic>
        <p:nvPicPr>
          <p:cNvPr id="7" name="Picture 35" descr="logo_anvisa1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 r="70575" b="1538"/>
          <a:stretch>
            <a:fillRect/>
          </a:stretch>
        </p:blipFill>
        <p:spPr bwMode="auto">
          <a:xfrm>
            <a:off x="4283968" y="1916832"/>
            <a:ext cx="4429000" cy="3470418"/>
          </a:xfrm>
          <a:prstGeom prst="roundRect">
            <a:avLst>
              <a:gd name="adj" fmla="val 16667"/>
            </a:avLst>
          </a:prstGeom>
          <a:noFill/>
          <a:ln w="19050" cmpd="dbl"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214313" y="5786438"/>
            <a:ext cx="8786812" cy="10160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pt-BR" sz="3000" dirty="0" smtClean="0">
                <a:solidFill>
                  <a:srgbClr val="FFFF00"/>
                </a:solidFill>
                <a:latin typeface="Corbel" pitchFamily="34" charset="0"/>
                <a:cs typeface="+mn-cs"/>
              </a:rPr>
              <a:t>GGMON </a:t>
            </a:r>
            <a:r>
              <a:rPr lang="pt-BR" sz="3000" dirty="0">
                <a:solidFill>
                  <a:srgbClr val="FFFF00"/>
                </a:solidFill>
                <a:latin typeface="Corbel" pitchFamily="34" charset="0"/>
                <a:cs typeface="+mn-cs"/>
              </a:rPr>
              <a:t>- </a:t>
            </a:r>
            <a:r>
              <a:rPr lang="pt-BR" sz="3000" dirty="0" smtClean="0">
                <a:solidFill>
                  <a:srgbClr val="FFFF00"/>
                </a:solidFill>
                <a:latin typeface="Corbel" pitchFamily="34" charset="0"/>
                <a:cs typeface="+mn-cs"/>
              </a:rPr>
              <a:t>Gerência–Geral de Monitoramento de Produtos Sujeitos a Vigilância Sanitária</a:t>
            </a:r>
            <a:endParaRPr lang="pt-BR" sz="3000" dirty="0">
              <a:solidFill>
                <a:srgbClr val="FFFF00"/>
              </a:solidFill>
              <a:latin typeface="Corbe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Oval 5"/>
          <p:cNvSpPr>
            <a:spLocks noChangeArrowheads="1"/>
          </p:cNvSpPr>
          <p:nvPr/>
        </p:nvSpPr>
        <p:spPr bwMode="auto">
          <a:xfrm>
            <a:off x="1835150" y="1052513"/>
            <a:ext cx="792163" cy="4318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2" name="Text Box 9"/>
          <p:cNvSpPr txBox="1">
            <a:spLocks noChangeArrowheads="1"/>
          </p:cNvSpPr>
          <p:nvPr/>
        </p:nvSpPr>
        <p:spPr bwMode="auto">
          <a:xfrm>
            <a:off x="5651500" y="1628775"/>
            <a:ext cx="27368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3200" b="1">
              <a:solidFill>
                <a:schemeClr val="bg1"/>
              </a:solidFill>
            </a:endParaRP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5795963" y="1484313"/>
            <a:ext cx="295275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3200" b="1">
              <a:solidFill>
                <a:schemeClr val="bg1"/>
              </a:solidFill>
            </a:endParaRPr>
          </a:p>
        </p:txBody>
      </p:sp>
      <p:pic>
        <p:nvPicPr>
          <p:cNvPr id="71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06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251520" y="1484784"/>
            <a:ext cx="8712200" cy="3382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pt-BR" sz="6600" b="1" u="sng" dirty="0" smtClean="0">
                <a:solidFill>
                  <a:srgbClr val="FFFF00"/>
                </a:solidFill>
                <a:latin typeface="Corbel" pitchFamily="34" charset="0"/>
              </a:rPr>
              <a:t>CADASTRO DE INSTITUIÇÕES</a:t>
            </a:r>
            <a:endParaRPr lang="pt-BR" sz="6600" dirty="0" smtClean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3080" name="Text Box 36"/>
          <p:cNvSpPr txBox="1">
            <a:spLocks noChangeArrowheads="1"/>
          </p:cNvSpPr>
          <p:nvPr/>
        </p:nvSpPr>
        <p:spPr bwMode="auto">
          <a:xfrm>
            <a:off x="250824" y="0"/>
            <a:ext cx="5617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Sistema de Cadastro de </a:t>
            </a: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Instituições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30" name="Conector reto 29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5" descr="Cadastro de Instituiçõ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42938"/>
            <a:ext cx="8715375" cy="6072187"/>
          </a:xfrm>
          <a:prstGeom prst="rect">
            <a:avLst/>
          </a:prstGeom>
          <a:noFill/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</p:pic>
      <p:sp>
        <p:nvSpPr>
          <p:cNvPr id="8195" name="Text Box 34"/>
          <p:cNvSpPr txBox="1">
            <a:spLocks noChangeArrowheads="1"/>
          </p:cNvSpPr>
          <p:nvPr/>
        </p:nvSpPr>
        <p:spPr bwMode="auto">
          <a:xfrm>
            <a:off x="8675688" y="115888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214313" y="0"/>
            <a:ext cx="3463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Instituições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7"/>
          <p:cNvSpPr txBox="1">
            <a:spLocks noChangeArrowheads="1"/>
          </p:cNvSpPr>
          <p:nvPr/>
        </p:nvSpPr>
        <p:spPr bwMode="auto">
          <a:xfrm>
            <a:off x="142875" y="620688"/>
            <a:ext cx="9001125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  <a:latin typeface="Corbel" pitchFamily="34" charset="0"/>
              </a:rPr>
              <a:t>Quem deve realizar o cadastro da instituição? </a:t>
            </a:r>
          </a:p>
          <a:p>
            <a:endParaRPr lang="pt-BR" sz="3000" b="1" dirty="0" smtClean="0">
              <a:solidFill>
                <a:srgbClr val="FFFF00"/>
              </a:solidFill>
              <a:latin typeface="Corbel" pitchFamily="34" charset="0"/>
            </a:endParaRPr>
          </a:p>
          <a:p>
            <a:pPr>
              <a:buFontTx/>
              <a:buChar char="-"/>
            </a:pPr>
            <a:r>
              <a:rPr lang="pt-BR" sz="3000" b="1" dirty="0" smtClean="0">
                <a:solidFill>
                  <a:schemeClr val="bg1"/>
                </a:solidFill>
                <a:latin typeface="Corbel" pitchFamily="34" charset="0"/>
              </a:rPr>
              <a:t> São os próprios profissionais da instituição que devem realizar o cadastro da mesma</a:t>
            </a:r>
          </a:p>
          <a:p>
            <a:pPr>
              <a:buFontTx/>
              <a:buChar char="-"/>
            </a:pPr>
            <a:endParaRPr lang="pt-BR" sz="30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Tx/>
              <a:buChar char="-"/>
            </a:pPr>
            <a:r>
              <a:rPr lang="pt-BR" sz="3000" b="1" dirty="0" smtClean="0">
                <a:solidFill>
                  <a:schemeClr val="bg1"/>
                </a:solidFill>
                <a:latin typeface="Corbel" pitchFamily="34" charset="0"/>
              </a:rPr>
              <a:t> O cadastro de um </a:t>
            </a:r>
            <a:r>
              <a:rPr lang="pt-BR" sz="3000" b="1" u="sng" dirty="0" smtClean="0">
                <a:solidFill>
                  <a:srgbClr val="FFFF00"/>
                </a:solidFill>
                <a:latin typeface="Corbel" pitchFamily="34" charset="0"/>
              </a:rPr>
              <a:t>Serviço de Saúde </a:t>
            </a:r>
            <a:r>
              <a:rPr lang="pt-BR" sz="3000" b="1" dirty="0" smtClean="0">
                <a:solidFill>
                  <a:schemeClr val="bg1"/>
                </a:solidFill>
                <a:latin typeface="Corbel" pitchFamily="34" charset="0"/>
              </a:rPr>
              <a:t>não é feito pela </a:t>
            </a:r>
            <a:r>
              <a:rPr lang="pt-BR" sz="3000" b="1" dirty="0" err="1" smtClean="0">
                <a:solidFill>
                  <a:schemeClr val="bg1"/>
                </a:solidFill>
                <a:latin typeface="Corbel" pitchFamily="34" charset="0"/>
              </a:rPr>
              <a:t>Anvisa</a:t>
            </a:r>
            <a:r>
              <a:rPr lang="pt-BR" sz="3000" b="1" dirty="0" smtClean="0">
                <a:solidFill>
                  <a:schemeClr val="bg1"/>
                </a:solidFill>
                <a:latin typeface="Corbel" pitchFamily="34" charset="0"/>
              </a:rPr>
              <a:t>, nem pela Vigilância Sanitária Estadual e Municipal</a:t>
            </a:r>
            <a:endParaRPr lang="pt-BR" sz="3000" b="1" dirty="0">
              <a:solidFill>
                <a:schemeClr val="bg1"/>
              </a:solidFill>
              <a:latin typeface="Corbel" pitchFamily="34" charset="0"/>
            </a:endParaRPr>
          </a:p>
          <a:p>
            <a:endParaRPr lang="pt-BR" sz="30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r>
              <a:rPr lang="pt-BR" sz="3000" b="1" dirty="0" smtClean="0">
                <a:solidFill>
                  <a:schemeClr val="bg1"/>
                </a:solidFill>
                <a:latin typeface="Corbel" pitchFamily="34" charset="0"/>
              </a:rPr>
              <a:t> - Uma instituição NÃO pode fazer o cadastro da outra</a:t>
            </a: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285750" y="0"/>
            <a:ext cx="321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Instituições</a:t>
            </a:r>
          </a:p>
        </p:txBody>
      </p:sp>
      <p:cxnSp>
        <p:nvCxnSpPr>
          <p:cNvPr id="15" name="Conector reto 14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7"/>
          <p:cNvSpPr txBox="1">
            <a:spLocks noChangeArrowheads="1"/>
          </p:cNvSpPr>
          <p:nvPr/>
        </p:nvSpPr>
        <p:spPr bwMode="auto">
          <a:xfrm>
            <a:off x="142875" y="642938"/>
            <a:ext cx="9001125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  <a:latin typeface="Corbel" pitchFamily="34" charset="0"/>
              </a:rPr>
              <a:t>Quais são os dados necessários para cadastrar a instituição?</a:t>
            </a:r>
            <a:endParaRPr lang="pt-BR" sz="3600" b="1" dirty="0">
              <a:solidFill>
                <a:srgbClr val="FFFF00"/>
              </a:solidFill>
              <a:latin typeface="Corbel" pitchFamily="34" charset="0"/>
            </a:endParaRPr>
          </a:p>
          <a:p>
            <a:endParaRPr lang="pt-BR" sz="3000" b="1" dirty="0">
              <a:solidFill>
                <a:srgbClr val="FFFF00"/>
              </a:solidFill>
              <a:latin typeface="Corbel" pitchFamily="34" charset="0"/>
            </a:endParaRPr>
          </a:p>
          <a:p>
            <a:pPr>
              <a:buFontTx/>
              <a:buChar char="-"/>
            </a:pPr>
            <a:r>
              <a:rPr lang="pt-BR" sz="3600" b="1" dirty="0">
                <a:solidFill>
                  <a:schemeClr val="bg1"/>
                </a:solidFill>
                <a:latin typeface="Corbel" pitchFamily="34" charset="0"/>
              </a:rPr>
              <a:t> CNPJ </a:t>
            </a:r>
            <a:r>
              <a:rPr lang="pt-BR" sz="3600" b="1" dirty="0" smtClean="0">
                <a:solidFill>
                  <a:schemeClr val="bg1"/>
                </a:solidFill>
                <a:latin typeface="Corbel" pitchFamily="34" charset="0"/>
              </a:rPr>
              <a:t>(seja Próprio </a:t>
            </a:r>
            <a:r>
              <a:rPr lang="pt-BR" sz="3600" b="1" dirty="0">
                <a:solidFill>
                  <a:schemeClr val="bg1"/>
                </a:solidFill>
                <a:latin typeface="Corbel" pitchFamily="34" charset="0"/>
              </a:rPr>
              <a:t>ou da </a:t>
            </a:r>
            <a:r>
              <a:rPr lang="pt-BR" sz="3600" b="1" dirty="0" smtClean="0">
                <a:solidFill>
                  <a:schemeClr val="bg1"/>
                </a:solidFill>
                <a:latin typeface="Corbel" pitchFamily="34" charset="0"/>
              </a:rPr>
              <a:t>Mantenedora);</a:t>
            </a:r>
            <a:endParaRPr lang="pt-BR" sz="3600" b="1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Tx/>
              <a:buChar char="-"/>
            </a:pPr>
            <a:endParaRPr lang="pt-BR" sz="3600" b="1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Tx/>
              <a:buChar char="-"/>
            </a:pPr>
            <a:r>
              <a:rPr lang="pt-BR" sz="3600" b="1" dirty="0">
                <a:solidFill>
                  <a:schemeClr val="bg1"/>
                </a:solidFill>
                <a:latin typeface="Corbel" pitchFamily="34" charset="0"/>
              </a:rPr>
              <a:t> E-mail da instituição (não pode ser e-mail </a:t>
            </a:r>
            <a:r>
              <a:rPr lang="pt-BR" sz="3600" b="1" dirty="0" smtClean="0">
                <a:solidFill>
                  <a:schemeClr val="bg1"/>
                </a:solidFill>
                <a:latin typeface="Corbel" pitchFamily="34" charset="0"/>
              </a:rPr>
              <a:t>utilizado por pessoa física);</a:t>
            </a:r>
          </a:p>
          <a:p>
            <a:pPr>
              <a:buFontTx/>
              <a:buChar char="-"/>
            </a:pPr>
            <a:endParaRPr lang="pt-BR" sz="3600" b="1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Tx/>
              <a:buChar char="-"/>
            </a:pPr>
            <a:r>
              <a:rPr lang="pt-BR" sz="3600" b="1" dirty="0" smtClean="0">
                <a:solidFill>
                  <a:schemeClr val="bg1"/>
                </a:solidFill>
                <a:latin typeface="Corbel" pitchFamily="34" charset="0"/>
              </a:rPr>
              <a:t> Razão social e nome fantasia</a:t>
            </a:r>
            <a:endParaRPr lang="pt-BR" sz="3600" b="1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Tx/>
              <a:buChar char="-"/>
            </a:pPr>
            <a:endParaRPr lang="pt-BR" sz="3600" b="1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Tx/>
              <a:buChar char="-"/>
            </a:pPr>
            <a:r>
              <a:rPr lang="pt-BR" sz="3600" b="1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pt-BR" sz="3600" b="1" dirty="0" smtClean="0">
                <a:solidFill>
                  <a:schemeClr val="bg1"/>
                </a:solidFill>
                <a:latin typeface="Corbel" pitchFamily="34" charset="0"/>
              </a:rPr>
              <a:t>Endereço e telefone</a:t>
            </a:r>
            <a:endParaRPr lang="pt-BR" sz="3600" b="1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285750" y="0"/>
            <a:ext cx="321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Instituições</a:t>
            </a:r>
          </a:p>
        </p:txBody>
      </p:sp>
      <p:cxnSp>
        <p:nvCxnSpPr>
          <p:cNvPr id="15" name="Conector reto 14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9"/>
          <p:cNvSpPr txBox="1">
            <a:spLocks noChangeArrowheads="1"/>
          </p:cNvSpPr>
          <p:nvPr/>
        </p:nvSpPr>
        <p:spPr bwMode="auto">
          <a:xfrm>
            <a:off x="249238" y="495300"/>
            <a:ext cx="8569325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 b="1" dirty="0">
                <a:solidFill>
                  <a:srgbClr val="FFFF00"/>
                </a:solidFill>
                <a:latin typeface="Corbel" pitchFamily="34" charset="0"/>
              </a:rPr>
              <a:t>Toda instituição cadastrada deve ter:</a:t>
            </a:r>
          </a:p>
          <a:p>
            <a:pPr>
              <a:buFont typeface="Arial" charset="0"/>
              <a:buChar char="•"/>
            </a:pPr>
            <a:endParaRPr lang="pt-BR" sz="3000" b="1" u="sng" dirty="0" smtClean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pt-BR" sz="2800" b="1" u="sng" dirty="0" smtClean="0">
                <a:solidFill>
                  <a:schemeClr val="bg1"/>
                </a:solidFill>
                <a:latin typeface="Corbel" pitchFamily="34" charset="0"/>
              </a:rPr>
              <a:t>  </a:t>
            </a:r>
            <a:r>
              <a:rPr lang="pt-BR" sz="2800" b="1" u="sng" dirty="0">
                <a:solidFill>
                  <a:schemeClr val="bg1"/>
                </a:solidFill>
                <a:latin typeface="Corbel" pitchFamily="34" charset="0"/>
              </a:rPr>
              <a:t>Um Responsável Legal</a:t>
            </a:r>
            <a:r>
              <a:rPr lang="pt-BR" sz="2800" dirty="0">
                <a:solidFill>
                  <a:schemeClr val="bg1"/>
                </a:solidFill>
                <a:latin typeface="Corbel" pitchFamily="34" charset="0"/>
              </a:rPr>
              <a:t> -  a pessoa física responsável por representar a instituição.</a:t>
            </a:r>
          </a:p>
          <a:p>
            <a:endParaRPr lang="pt-BR" sz="2800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pt-BR" sz="2800" u="sng" dirty="0">
                <a:solidFill>
                  <a:srgbClr val="FFFF00"/>
                </a:solidFill>
                <a:latin typeface="Corbel" pitchFamily="34" charset="0"/>
              </a:rPr>
              <a:t>  </a:t>
            </a:r>
            <a:r>
              <a:rPr lang="pt-BR" sz="2800" b="1" u="sng" dirty="0">
                <a:solidFill>
                  <a:srgbClr val="FFFF00"/>
                </a:solidFill>
                <a:latin typeface="Corbel" pitchFamily="34" charset="0"/>
              </a:rPr>
              <a:t>Pelo menos um Gestor de Segurança - </a:t>
            </a:r>
            <a:r>
              <a:rPr lang="pt-BR" sz="2800" dirty="0">
                <a:solidFill>
                  <a:srgbClr val="FFFF00"/>
                </a:solidFill>
                <a:latin typeface="Corbel" pitchFamily="34" charset="0"/>
              </a:rPr>
              <a:t> responsável por gerenciar os profissionais vinculados a Instituição. Somente ele poderá cadastrar os usuários e atribuir perfil de</a:t>
            </a:r>
          </a:p>
          <a:p>
            <a:r>
              <a:rPr lang="pt-BR" sz="2800" dirty="0">
                <a:solidFill>
                  <a:srgbClr val="FFFF00"/>
                </a:solidFill>
                <a:latin typeface="Corbel" pitchFamily="34" charset="0"/>
              </a:rPr>
              <a:t>acesso aos sistemas disponibilizados pela </a:t>
            </a:r>
            <a:r>
              <a:rPr lang="pt-BR" sz="2800" dirty="0" err="1">
                <a:solidFill>
                  <a:srgbClr val="FFFF00"/>
                </a:solidFill>
                <a:latin typeface="Corbel" pitchFamily="34" charset="0"/>
              </a:rPr>
              <a:t>Anvisa</a:t>
            </a:r>
            <a:r>
              <a:rPr lang="pt-BR" sz="2800" dirty="0">
                <a:solidFill>
                  <a:srgbClr val="FFFF00"/>
                </a:solidFill>
                <a:latin typeface="Corbel" pitchFamily="34" charset="0"/>
              </a:rPr>
              <a:t>. </a:t>
            </a:r>
          </a:p>
          <a:p>
            <a:endParaRPr lang="pt-BR" sz="2800" dirty="0">
              <a:solidFill>
                <a:srgbClr val="FFFF00"/>
              </a:solidFill>
              <a:latin typeface="Corbel" pitchFamily="34" charset="0"/>
            </a:endParaRPr>
          </a:p>
          <a:p>
            <a:r>
              <a:rPr lang="pt-BR" sz="2800" b="1" dirty="0">
                <a:solidFill>
                  <a:schemeClr val="bg1"/>
                </a:solidFill>
                <a:latin typeface="Corbel" pitchFamily="34" charset="0"/>
              </a:rPr>
              <a:t>A própria instituição define quem será o seu Gestor de Segurança. </a:t>
            </a:r>
            <a:r>
              <a:rPr lang="pt-BR" sz="2800" b="1" u="sng" dirty="0" smtClean="0">
                <a:solidFill>
                  <a:srgbClr val="FFFF00"/>
                </a:solidFill>
                <a:latin typeface="Corbel" pitchFamily="34" charset="0"/>
              </a:rPr>
              <a:t>Recomendável</a:t>
            </a:r>
            <a:r>
              <a:rPr lang="pt-BR" sz="2800" b="1" dirty="0" smtClean="0">
                <a:solidFill>
                  <a:schemeClr val="bg1"/>
                </a:solidFill>
                <a:latin typeface="Corbel" pitchFamily="34" charset="0"/>
              </a:rPr>
              <a:t> no mínimo dois Gestores de Segurança, </a:t>
            </a:r>
            <a:r>
              <a:rPr lang="pt-BR" sz="2800" b="1" dirty="0" smtClean="0">
                <a:solidFill>
                  <a:srgbClr val="FFFF00"/>
                </a:solidFill>
                <a:latin typeface="Corbel" pitchFamily="34" charset="0"/>
              </a:rPr>
              <a:t>um titular e um suplente</a:t>
            </a:r>
            <a:endParaRPr lang="pt-BR" sz="2800" b="1" dirty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285750" y="0"/>
            <a:ext cx="321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Instituições</a:t>
            </a:r>
          </a:p>
        </p:txBody>
      </p:sp>
      <p:cxnSp>
        <p:nvCxnSpPr>
          <p:cNvPr id="15" name="Conector reto 14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aixaDeTexto 7"/>
          <p:cNvSpPr txBox="1">
            <a:spLocks noChangeArrowheads="1"/>
          </p:cNvSpPr>
          <p:nvPr/>
        </p:nvSpPr>
        <p:spPr bwMode="auto">
          <a:xfrm>
            <a:off x="142875" y="642938"/>
            <a:ext cx="9001125" cy="7309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000" b="1" u="sng" dirty="0" smtClean="0">
                <a:solidFill>
                  <a:srgbClr val="FFFF00"/>
                </a:solidFill>
                <a:latin typeface="Corbel" pitchFamily="34" charset="0"/>
              </a:rPr>
              <a:t>O Gestor de </a:t>
            </a:r>
            <a:r>
              <a:rPr lang="pt-BR" sz="3000" b="1" u="sng" dirty="0" smtClean="0">
                <a:solidFill>
                  <a:srgbClr val="FFFF00"/>
                </a:solidFill>
                <a:latin typeface="Corbel" pitchFamily="34" charset="0"/>
              </a:rPr>
              <a:t>S</a:t>
            </a:r>
            <a:r>
              <a:rPr lang="pt-BR" sz="3000" b="1" u="sng" dirty="0" smtClean="0">
                <a:solidFill>
                  <a:srgbClr val="FFFF00"/>
                </a:solidFill>
                <a:latin typeface="Corbel" pitchFamily="34" charset="0"/>
              </a:rPr>
              <a:t>egurança da instituição </a:t>
            </a:r>
            <a:r>
              <a:rPr lang="pt-BR" sz="3000" b="1" u="sng" dirty="0" smtClean="0">
                <a:solidFill>
                  <a:srgbClr val="FFFF00"/>
                </a:solidFill>
                <a:latin typeface="Corbel" pitchFamily="34" charset="0"/>
              </a:rPr>
              <a:t>define quem vai acessar os sistemas da Anvisa: NOTIVISA, SNGPC,...</a:t>
            </a:r>
          </a:p>
          <a:p>
            <a:endParaRPr lang="pt-BR" sz="3000" dirty="0">
              <a:solidFill>
                <a:srgbClr val="FFFF00"/>
              </a:solidFill>
              <a:latin typeface="Corbel" pitchFamily="34" charset="0"/>
            </a:endParaRPr>
          </a:p>
          <a:p>
            <a:r>
              <a:rPr lang="pt-BR" sz="2900" dirty="0" smtClean="0">
                <a:solidFill>
                  <a:srgbClr val="FFFF00"/>
                </a:solidFill>
                <a:latin typeface="Corbel" pitchFamily="34" charset="0"/>
              </a:rPr>
              <a:t>O </a:t>
            </a:r>
            <a:r>
              <a:rPr lang="pt-BR" sz="2900" dirty="0">
                <a:solidFill>
                  <a:srgbClr val="FFFF00"/>
                </a:solidFill>
                <a:latin typeface="Corbel" pitchFamily="34" charset="0"/>
              </a:rPr>
              <a:t>Gestor de </a:t>
            </a:r>
            <a:r>
              <a:rPr lang="pt-BR" sz="2900" dirty="0" smtClean="0">
                <a:solidFill>
                  <a:srgbClr val="FFFF00"/>
                </a:solidFill>
                <a:latin typeface="Corbel" pitchFamily="34" charset="0"/>
              </a:rPr>
              <a:t>Segurança apó</a:t>
            </a:r>
            <a:r>
              <a:rPr lang="pt-BR" sz="2900" dirty="0" smtClean="0">
                <a:solidFill>
                  <a:srgbClr val="FFFF00"/>
                </a:solidFill>
                <a:latin typeface="Corbel" pitchFamily="34" charset="0"/>
              </a:rPr>
              <a:t>s ser cadastrado </a:t>
            </a:r>
            <a:r>
              <a:rPr lang="pt-BR" sz="2900" dirty="0" smtClean="0">
                <a:solidFill>
                  <a:srgbClr val="FFFF00"/>
                </a:solidFill>
                <a:latin typeface="Corbel" pitchFamily="34" charset="0"/>
              </a:rPr>
              <a:t>deverá </a:t>
            </a:r>
            <a:r>
              <a:rPr lang="pt-BR" sz="2900" dirty="0">
                <a:solidFill>
                  <a:srgbClr val="FFFF00"/>
                </a:solidFill>
                <a:latin typeface="Corbel" pitchFamily="34" charset="0"/>
              </a:rPr>
              <a:t>aguardar a sua </a:t>
            </a:r>
            <a:r>
              <a:rPr lang="pt-BR" sz="2900" b="1" dirty="0">
                <a:solidFill>
                  <a:schemeClr val="bg1"/>
                </a:solidFill>
                <a:latin typeface="Corbel" pitchFamily="34" charset="0"/>
              </a:rPr>
              <a:t>APROVAÇÃO</a:t>
            </a:r>
            <a:r>
              <a:rPr lang="pt-BR" sz="2900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pt-BR" sz="2900" dirty="0">
                <a:solidFill>
                  <a:srgbClr val="FFFF00"/>
                </a:solidFill>
                <a:latin typeface="Corbel" pitchFamily="34" charset="0"/>
              </a:rPr>
              <a:t>pela </a:t>
            </a:r>
            <a:r>
              <a:rPr lang="pt-BR" sz="2900" b="1" u="sng" dirty="0" err="1" smtClean="0">
                <a:solidFill>
                  <a:schemeClr val="bg1"/>
                </a:solidFill>
                <a:latin typeface="Corbel" pitchFamily="34" charset="0"/>
              </a:rPr>
              <a:t>Anvisa</a:t>
            </a:r>
            <a:r>
              <a:rPr lang="pt-BR" sz="2900" b="1" u="sng" dirty="0" smtClean="0">
                <a:solidFill>
                  <a:schemeClr val="bg1"/>
                </a:solidFill>
                <a:latin typeface="Corbel" pitchFamily="34" charset="0"/>
              </a:rPr>
              <a:t> ou VISA </a:t>
            </a:r>
            <a:r>
              <a:rPr lang="pt-BR" sz="2900" dirty="0">
                <a:solidFill>
                  <a:srgbClr val="FFFF00"/>
                </a:solidFill>
                <a:latin typeface="Corbel" pitchFamily="34" charset="0"/>
              </a:rPr>
              <a:t>para gerenciar os usuários da sua instituição. </a:t>
            </a:r>
            <a:r>
              <a:rPr lang="pt-BR" sz="2900" dirty="0" smtClean="0">
                <a:solidFill>
                  <a:srgbClr val="FFFF00"/>
                </a:solidFill>
                <a:latin typeface="Corbel" pitchFamily="34" charset="0"/>
              </a:rPr>
              <a:t>Receberá uma confirmação por e-mail. </a:t>
            </a:r>
            <a:endParaRPr lang="pt-BR" sz="2900" b="1" dirty="0">
              <a:solidFill>
                <a:schemeClr val="bg1"/>
              </a:solidFill>
              <a:latin typeface="Corbel" pitchFamily="34" charset="0"/>
            </a:endParaRPr>
          </a:p>
          <a:p>
            <a:endParaRPr lang="pt-BR" sz="2900" dirty="0">
              <a:solidFill>
                <a:srgbClr val="FFFF00"/>
              </a:solidFill>
              <a:latin typeface="Corbel" pitchFamily="34" charset="0"/>
            </a:endParaRPr>
          </a:p>
          <a:p>
            <a:r>
              <a:rPr lang="pt-BR" sz="2900" b="1" dirty="0">
                <a:solidFill>
                  <a:schemeClr val="bg1"/>
                </a:solidFill>
                <a:latin typeface="Corbel" pitchFamily="34" charset="0"/>
              </a:rPr>
              <a:t>O e-mail do Gestor de </a:t>
            </a:r>
            <a:r>
              <a:rPr lang="pt-BR" sz="2900" b="1" dirty="0" smtClean="0">
                <a:solidFill>
                  <a:schemeClr val="bg1"/>
                </a:solidFill>
                <a:latin typeface="Corbel" pitchFamily="34" charset="0"/>
              </a:rPr>
              <a:t>Segurança </a:t>
            </a:r>
            <a:r>
              <a:rPr lang="pt-BR" sz="2900" b="1" dirty="0">
                <a:solidFill>
                  <a:schemeClr val="bg1"/>
                </a:solidFill>
                <a:latin typeface="Corbel" pitchFamily="34" charset="0"/>
              </a:rPr>
              <a:t>não pode ser o mesmo </a:t>
            </a:r>
            <a:r>
              <a:rPr lang="pt-BR" sz="2900" b="1" dirty="0" smtClean="0">
                <a:solidFill>
                  <a:schemeClr val="bg1"/>
                </a:solidFill>
                <a:latin typeface="Corbel" pitchFamily="34" charset="0"/>
              </a:rPr>
              <a:t>que foi utilizado para cadastrar a </a:t>
            </a:r>
            <a:r>
              <a:rPr lang="pt-BR" sz="2900" b="1" dirty="0">
                <a:solidFill>
                  <a:schemeClr val="bg1"/>
                </a:solidFill>
                <a:latin typeface="Corbel" pitchFamily="34" charset="0"/>
              </a:rPr>
              <a:t>instituição. </a:t>
            </a:r>
          </a:p>
          <a:p>
            <a:endParaRPr lang="pt-BR" sz="2900" dirty="0">
              <a:solidFill>
                <a:srgbClr val="FFFF00"/>
              </a:solidFill>
              <a:latin typeface="Corbel" pitchFamily="34" charset="0"/>
            </a:endParaRPr>
          </a:p>
          <a:p>
            <a:r>
              <a:rPr lang="pt-BR" sz="2900" dirty="0">
                <a:solidFill>
                  <a:srgbClr val="FFFF00"/>
                </a:solidFill>
                <a:latin typeface="Corbel" pitchFamily="34" charset="0"/>
              </a:rPr>
              <a:t>Sem um Gestor de </a:t>
            </a:r>
            <a:r>
              <a:rPr lang="pt-BR" sz="2900" dirty="0" smtClean="0">
                <a:solidFill>
                  <a:srgbClr val="FFFF00"/>
                </a:solidFill>
                <a:latin typeface="Corbel" pitchFamily="34" charset="0"/>
              </a:rPr>
              <a:t>Segurança </a:t>
            </a:r>
            <a:r>
              <a:rPr lang="pt-BR" sz="2900" dirty="0">
                <a:solidFill>
                  <a:srgbClr val="FFFF00"/>
                </a:solidFill>
                <a:latin typeface="Corbel" pitchFamily="34" charset="0"/>
              </a:rPr>
              <a:t>cadastrado e </a:t>
            </a:r>
            <a:r>
              <a:rPr lang="pt-BR" sz="2900" b="1" dirty="0">
                <a:solidFill>
                  <a:schemeClr val="bg1"/>
                </a:solidFill>
                <a:latin typeface="Corbel" pitchFamily="34" charset="0"/>
              </a:rPr>
              <a:t>APROVADO</a:t>
            </a:r>
            <a:r>
              <a:rPr lang="pt-BR" sz="2900" dirty="0">
                <a:solidFill>
                  <a:srgbClr val="FFFF00"/>
                </a:solidFill>
                <a:latin typeface="Corbel" pitchFamily="34" charset="0"/>
              </a:rPr>
              <a:t> a instituição </a:t>
            </a:r>
            <a:r>
              <a:rPr lang="pt-BR" sz="2900" b="1" dirty="0">
                <a:solidFill>
                  <a:schemeClr val="bg1"/>
                </a:solidFill>
                <a:latin typeface="Corbel" pitchFamily="34" charset="0"/>
              </a:rPr>
              <a:t>NÃO CONSEGUIRÁ </a:t>
            </a:r>
            <a:r>
              <a:rPr lang="pt-BR" sz="2900" dirty="0">
                <a:solidFill>
                  <a:srgbClr val="FFFF00"/>
                </a:solidFill>
                <a:latin typeface="Corbel" pitchFamily="34" charset="0"/>
              </a:rPr>
              <a:t>cadastrar usuários para acessar os sistemas da Anvisa.</a:t>
            </a:r>
          </a:p>
          <a:p>
            <a:endParaRPr lang="pt-BR" sz="3000" dirty="0">
              <a:solidFill>
                <a:srgbClr val="FFFF00"/>
              </a:solidFill>
              <a:latin typeface="Corbel" pitchFamily="34" charset="0"/>
            </a:endParaRPr>
          </a:p>
          <a:p>
            <a:endParaRPr lang="pt-BR" sz="3000" dirty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285750" y="0"/>
            <a:ext cx="321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Instituições</a:t>
            </a:r>
          </a:p>
        </p:txBody>
      </p:sp>
      <p:cxnSp>
        <p:nvCxnSpPr>
          <p:cNvPr id="15" name="Conector reto 14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5786438" y="5929313"/>
            <a:ext cx="3097212" cy="720725"/>
          </a:xfrm>
          <a:prstGeom prst="roundRect">
            <a:avLst/>
          </a:prstGeom>
          <a:gradFill flip="none" rotWithShape="1">
            <a:gsLst>
              <a:gs pos="0">
                <a:srgbClr val="0F9093">
                  <a:shade val="30000"/>
                  <a:satMod val="115000"/>
                </a:srgbClr>
              </a:gs>
              <a:gs pos="50000">
                <a:srgbClr val="0F9093">
                  <a:shade val="67500"/>
                  <a:satMod val="115000"/>
                </a:srgbClr>
              </a:gs>
              <a:gs pos="100000">
                <a:srgbClr val="0F909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>
                <a:solidFill>
                  <a:srgbClr val="FFFF00"/>
                </a:solidFill>
                <a:latin typeface="Corbel" pitchFamily="34" charset="0"/>
              </a:rPr>
              <a:t>Cadastrar </a:t>
            </a:r>
            <a:r>
              <a:rPr lang="pt-BR" sz="2400" dirty="0" smtClean="0">
                <a:solidFill>
                  <a:srgbClr val="FFFF00"/>
                </a:solidFill>
                <a:latin typeface="Corbel" pitchFamily="34" charset="0"/>
              </a:rPr>
              <a:t>os Gestores </a:t>
            </a:r>
            <a:r>
              <a:rPr lang="pt-BR" sz="2400" dirty="0">
                <a:solidFill>
                  <a:srgbClr val="FFFF00"/>
                </a:solidFill>
                <a:latin typeface="Corbel" pitchFamily="34" charset="0"/>
              </a:rPr>
              <a:t>de Segurança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5786438" y="5072063"/>
            <a:ext cx="3097212" cy="719137"/>
          </a:xfrm>
          <a:prstGeom prst="roundRect">
            <a:avLst/>
          </a:prstGeom>
          <a:gradFill flip="none" rotWithShape="1">
            <a:gsLst>
              <a:gs pos="0">
                <a:srgbClr val="0F9093">
                  <a:shade val="30000"/>
                  <a:satMod val="115000"/>
                </a:srgbClr>
              </a:gs>
              <a:gs pos="50000">
                <a:srgbClr val="0F9093">
                  <a:shade val="67500"/>
                  <a:satMod val="115000"/>
                </a:srgbClr>
              </a:gs>
              <a:gs pos="100000">
                <a:srgbClr val="0F909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>
                <a:solidFill>
                  <a:srgbClr val="FFFF00"/>
                </a:solidFill>
                <a:latin typeface="Corbel" pitchFamily="34" charset="0"/>
              </a:rPr>
              <a:t>Cadastrar </a:t>
            </a:r>
            <a:r>
              <a:rPr lang="pt-BR" sz="2400" dirty="0" smtClean="0">
                <a:solidFill>
                  <a:srgbClr val="FFFF00"/>
                </a:solidFill>
                <a:latin typeface="Corbel" pitchFamily="34" charset="0"/>
              </a:rPr>
              <a:t>o </a:t>
            </a:r>
            <a:r>
              <a:rPr lang="pt-BR" sz="2400" dirty="0">
                <a:solidFill>
                  <a:srgbClr val="FFFF00"/>
                </a:solidFill>
                <a:latin typeface="Corbel" pitchFamily="34" charset="0"/>
              </a:rPr>
              <a:t>Responsável Legal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5786438" y="4214813"/>
            <a:ext cx="3097212" cy="720725"/>
          </a:xfrm>
          <a:prstGeom prst="roundRect">
            <a:avLst/>
          </a:prstGeom>
          <a:gradFill flip="none" rotWithShape="1">
            <a:gsLst>
              <a:gs pos="0">
                <a:srgbClr val="0F9093">
                  <a:shade val="30000"/>
                  <a:satMod val="115000"/>
                </a:srgbClr>
              </a:gs>
              <a:gs pos="50000">
                <a:srgbClr val="0F9093">
                  <a:shade val="67500"/>
                  <a:satMod val="115000"/>
                </a:srgbClr>
              </a:gs>
              <a:gs pos="100000">
                <a:srgbClr val="0F909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>
                <a:solidFill>
                  <a:srgbClr val="FFFF00"/>
                </a:solidFill>
                <a:latin typeface="Corbel" pitchFamily="34" charset="0"/>
              </a:rPr>
              <a:t>Inserir informações da Instituição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714375" y="3429000"/>
            <a:ext cx="3244850" cy="1000125"/>
          </a:xfrm>
          <a:prstGeom prst="roundRect">
            <a:avLst/>
          </a:prstGeom>
          <a:gradFill flip="none" rotWithShape="1">
            <a:gsLst>
              <a:gs pos="0">
                <a:srgbClr val="0F9093">
                  <a:shade val="30000"/>
                  <a:satMod val="115000"/>
                </a:srgbClr>
              </a:gs>
              <a:gs pos="50000">
                <a:srgbClr val="0F9093">
                  <a:shade val="67500"/>
                  <a:satMod val="115000"/>
                </a:srgbClr>
              </a:gs>
              <a:gs pos="100000">
                <a:srgbClr val="0F909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600" dirty="0">
                <a:solidFill>
                  <a:srgbClr val="FFFF00"/>
                </a:solidFill>
                <a:latin typeface="Corbel" pitchFamily="34" charset="0"/>
              </a:rPr>
              <a:t>Se não houver, fazer o cadastro 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714375" y="2428875"/>
            <a:ext cx="3316288" cy="847725"/>
          </a:xfrm>
          <a:prstGeom prst="roundRect">
            <a:avLst/>
          </a:prstGeom>
          <a:gradFill flip="none" rotWithShape="1">
            <a:gsLst>
              <a:gs pos="0">
                <a:srgbClr val="0F9093">
                  <a:shade val="30000"/>
                  <a:satMod val="115000"/>
                </a:srgbClr>
              </a:gs>
              <a:gs pos="50000">
                <a:srgbClr val="0F9093">
                  <a:shade val="67500"/>
                  <a:satMod val="115000"/>
                </a:srgbClr>
              </a:gs>
              <a:gs pos="100000">
                <a:srgbClr val="0F909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dirty="0">
                <a:solidFill>
                  <a:schemeClr val="bg1"/>
                </a:solidFill>
                <a:latin typeface="Corbel" pitchFamily="34" charset="0"/>
              </a:rPr>
              <a:t>Se houver cadastro</a:t>
            </a: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214313" y="0"/>
            <a:ext cx="3321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Instituições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501650" y="476250"/>
            <a:ext cx="8391525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de cantos arredondados 12"/>
          <p:cNvSpPr/>
          <p:nvPr/>
        </p:nvSpPr>
        <p:spPr>
          <a:xfrm>
            <a:off x="250825" y="620713"/>
            <a:ext cx="5821363" cy="593725"/>
          </a:xfrm>
          <a:prstGeom prst="roundRect">
            <a:avLst/>
          </a:prstGeom>
          <a:solidFill>
            <a:srgbClr val="0F909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500063" y="642938"/>
            <a:ext cx="55006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600" dirty="0">
                <a:solidFill>
                  <a:schemeClr val="bg1"/>
                </a:solidFill>
                <a:latin typeface="Corbel" pitchFamily="34" charset="0"/>
                <a:cs typeface="+mn-cs"/>
              </a:rPr>
              <a:t>Para fazer o cadastro da Instituição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214313" y="2428875"/>
            <a:ext cx="433387" cy="847725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F9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214313" y="3429000"/>
            <a:ext cx="433387" cy="865188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F9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4786313" y="4214813"/>
            <a:ext cx="865187" cy="720725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F9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200" dirty="0">
                <a:solidFill>
                  <a:schemeClr val="tx1"/>
                </a:solidFill>
              </a:rPr>
              <a:t>2.1</a:t>
            </a:r>
          </a:p>
        </p:txBody>
      </p:sp>
      <p:sp>
        <p:nvSpPr>
          <p:cNvPr id="21" name="Seta para a direita 20"/>
          <p:cNvSpPr/>
          <p:nvPr/>
        </p:nvSpPr>
        <p:spPr>
          <a:xfrm>
            <a:off x="4000500" y="4000500"/>
            <a:ext cx="647700" cy="360363"/>
          </a:xfrm>
          <a:prstGeom prst="rightArrow">
            <a:avLst/>
          </a:prstGeom>
          <a:ln>
            <a:solidFill>
              <a:srgbClr val="0F9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4786313" y="5072063"/>
            <a:ext cx="865187" cy="719137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F9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200" dirty="0">
                <a:solidFill>
                  <a:schemeClr val="tx1"/>
                </a:solidFill>
              </a:rPr>
              <a:t>2.2</a:t>
            </a:r>
          </a:p>
        </p:txBody>
      </p:sp>
      <p:sp>
        <p:nvSpPr>
          <p:cNvPr id="24" name="Retângulo de cantos arredondados 23"/>
          <p:cNvSpPr/>
          <p:nvPr/>
        </p:nvSpPr>
        <p:spPr>
          <a:xfrm>
            <a:off x="4786313" y="5929313"/>
            <a:ext cx="865187" cy="720725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F9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200" dirty="0">
                <a:solidFill>
                  <a:schemeClr val="tx1"/>
                </a:solidFill>
              </a:rPr>
              <a:t>2.3</a:t>
            </a:r>
          </a:p>
        </p:txBody>
      </p:sp>
      <p:pic>
        <p:nvPicPr>
          <p:cNvPr id="18" name="Picture 35" descr="logo_anvisa1"/>
          <p:cNvPicPr>
            <a:picLocks noChangeAspect="1" noChangeArrowheads="1"/>
          </p:cNvPicPr>
          <p:nvPr/>
        </p:nvPicPr>
        <p:blipFill>
          <a:blip r:embed="rId2" cstate="print"/>
          <a:srcRect r="70575" b="1538"/>
          <a:stretch>
            <a:fillRect/>
          </a:stretch>
        </p:blipFill>
        <p:spPr bwMode="auto">
          <a:xfrm>
            <a:off x="357158" y="6000768"/>
            <a:ext cx="864096" cy="677077"/>
          </a:xfrm>
          <a:prstGeom prst="roundRect">
            <a:avLst>
              <a:gd name="adj" fmla="val 16667"/>
            </a:avLst>
          </a:prstGeom>
          <a:ln w="3175"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0" name="Seta para a direita 19"/>
          <p:cNvSpPr/>
          <p:nvPr/>
        </p:nvSpPr>
        <p:spPr>
          <a:xfrm>
            <a:off x="4071938" y="2714625"/>
            <a:ext cx="647700" cy="360363"/>
          </a:xfrm>
          <a:prstGeom prst="rightArrow">
            <a:avLst/>
          </a:prstGeom>
          <a:ln>
            <a:solidFill>
              <a:srgbClr val="0F9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4714875" y="2500313"/>
            <a:ext cx="865188" cy="720725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F9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200" dirty="0">
                <a:solidFill>
                  <a:schemeClr val="tx1"/>
                </a:solidFill>
              </a:rPr>
              <a:t>1.1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5715000" y="2500313"/>
            <a:ext cx="3214688" cy="720725"/>
          </a:xfrm>
          <a:prstGeom prst="roundRect">
            <a:avLst/>
          </a:prstGeom>
          <a:gradFill flip="none" rotWithShape="1">
            <a:gsLst>
              <a:gs pos="0">
                <a:srgbClr val="0F9093">
                  <a:shade val="30000"/>
                  <a:satMod val="115000"/>
                </a:srgbClr>
              </a:gs>
              <a:gs pos="50000">
                <a:srgbClr val="0F9093">
                  <a:shade val="67500"/>
                  <a:satMod val="115000"/>
                </a:srgbClr>
              </a:gs>
              <a:gs pos="100000">
                <a:srgbClr val="0F909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200" dirty="0">
                <a:solidFill>
                  <a:schemeClr val="bg1"/>
                </a:solidFill>
                <a:latin typeface="Corbel" pitchFamily="34" charset="0"/>
              </a:rPr>
              <a:t>Verificar se os dados estão corretos e atualizar</a:t>
            </a: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1571625" y="1357313"/>
            <a:ext cx="6143625" cy="1000125"/>
          </a:xfrm>
          <a:prstGeom prst="roundRect">
            <a:avLst/>
          </a:prstGeom>
          <a:gradFill flip="none" rotWithShape="1">
            <a:gsLst>
              <a:gs pos="0">
                <a:srgbClr val="0F9093">
                  <a:shade val="30000"/>
                  <a:satMod val="115000"/>
                </a:srgbClr>
              </a:gs>
              <a:gs pos="50000">
                <a:srgbClr val="0F9093">
                  <a:shade val="67500"/>
                  <a:satMod val="115000"/>
                </a:srgbClr>
              </a:gs>
              <a:gs pos="100000">
                <a:srgbClr val="0F909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000" dirty="0">
                <a:solidFill>
                  <a:srgbClr val="FFFF00"/>
                </a:solidFill>
                <a:latin typeface="Corbel" pitchFamily="34" charset="0"/>
              </a:rPr>
              <a:t>Informar o </a:t>
            </a:r>
            <a:r>
              <a:rPr lang="pt-BR" sz="3000" dirty="0" smtClean="0">
                <a:solidFill>
                  <a:srgbClr val="FFFF00"/>
                </a:solidFill>
                <a:latin typeface="Corbel" pitchFamily="34" charset="0"/>
              </a:rPr>
              <a:t>CNPJ, pesquisar e </a:t>
            </a:r>
            <a:r>
              <a:rPr lang="pt-BR" sz="3000" dirty="0">
                <a:solidFill>
                  <a:srgbClr val="FFFF00"/>
                </a:solidFill>
                <a:latin typeface="Corbel" pitchFamily="34" charset="0"/>
              </a:rPr>
              <a:t>verificar se </a:t>
            </a:r>
            <a:r>
              <a:rPr lang="pt-BR" sz="3000" dirty="0" smtClean="0">
                <a:solidFill>
                  <a:srgbClr val="FFFF00"/>
                </a:solidFill>
                <a:latin typeface="Corbel" pitchFamily="34" charset="0"/>
              </a:rPr>
              <a:t>já existe um cadastro</a:t>
            </a:r>
            <a:endParaRPr lang="pt-BR" sz="3000" dirty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4786313" y="3500438"/>
            <a:ext cx="4143375" cy="571500"/>
          </a:xfrm>
          <a:prstGeom prst="roundRect">
            <a:avLst/>
          </a:prstGeom>
          <a:gradFill flip="none" rotWithShape="1">
            <a:gsLst>
              <a:gs pos="0">
                <a:srgbClr val="0F9093">
                  <a:shade val="30000"/>
                  <a:satMod val="115000"/>
                </a:srgbClr>
              </a:gs>
              <a:gs pos="50000">
                <a:srgbClr val="0F9093">
                  <a:shade val="67500"/>
                  <a:satMod val="115000"/>
                </a:srgbClr>
              </a:gs>
              <a:gs pos="100000">
                <a:srgbClr val="0F909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200" dirty="0">
                <a:solidFill>
                  <a:schemeClr val="bg1"/>
                </a:solidFill>
                <a:latin typeface="Corbel" pitchFamily="34" charset="0"/>
              </a:rPr>
              <a:t>CNPJ próprio ou da Mantenedora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251520" y="1484784"/>
            <a:ext cx="8712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pt-BR" sz="6600" b="1" u="sng" dirty="0" smtClean="0">
                <a:solidFill>
                  <a:srgbClr val="FFFF00"/>
                </a:solidFill>
                <a:latin typeface="Corbel" pitchFamily="34" charset="0"/>
              </a:rPr>
              <a:t>CADASTRO DE USUÁRIOS</a:t>
            </a:r>
            <a:endParaRPr lang="pt-BR" sz="6600" dirty="0" smtClean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3080" name="Text Box 36"/>
          <p:cNvSpPr txBox="1">
            <a:spLocks noChangeArrowheads="1"/>
          </p:cNvSpPr>
          <p:nvPr/>
        </p:nvSpPr>
        <p:spPr bwMode="auto">
          <a:xfrm>
            <a:off x="250824" y="0"/>
            <a:ext cx="5617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Sistema de Cadastro de </a:t>
            </a: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Usuários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30" name="Conector reto 29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431800" y="1340768"/>
            <a:ext cx="8712200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6000" b="1" dirty="0" smtClean="0">
                <a:solidFill>
                  <a:srgbClr val="FFFF00"/>
                </a:solidFill>
                <a:latin typeface="Corbel" pitchFamily="34" charset="0"/>
              </a:rPr>
              <a:t>O Cadastro de Usuários é de uso exclusivo dos Gestores de Segurança</a:t>
            </a:r>
            <a:endParaRPr lang="pt-BR" sz="6000" dirty="0" smtClean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3080" name="Text Box 36"/>
          <p:cNvSpPr txBox="1">
            <a:spLocks noChangeArrowheads="1"/>
          </p:cNvSpPr>
          <p:nvPr/>
        </p:nvSpPr>
        <p:spPr bwMode="auto">
          <a:xfrm>
            <a:off x="250824" y="0"/>
            <a:ext cx="5617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Sistema de Cadastro de </a:t>
            </a: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Usuários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30" name="Conector reto 29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251520" y="116632"/>
            <a:ext cx="87122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000" b="1" dirty="0" smtClean="0">
                <a:solidFill>
                  <a:schemeClr val="bg1"/>
                </a:solidFill>
                <a:latin typeface="Corbel" pitchFamily="34" charset="0"/>
              </a:rPr>
              <a:t>Para acessar qualquer sistema disponibilizado pela </a:t>
            </a:r>
            <a:r>
              <a:rPr lang="pt-BR" sz="4000" b="1" dirty="0" err="1" smtClean="0">
                <a:solidFill>
                  <a:schemeClr val="bg1"/>
                </a:solidFill>
                <a:latin typeface="Corbel" pitchFamily="34" charset="0"/>
              </a:rPr>
              <a:t>Anvisa</a:t>
            </a:r>
            <a:r>
              <a:rPr lang="pt-BR" sz="4000" b="1" dirty="0" smtClean="0">
                <a:solidFill>
                  <a:schemeClr val="bg1"/>
                </a:solidFill>
                <a:latin typeface="Corbel" pitchFamily="34" charset="0"/>
              </a:rPr>
              <a:t> é necessário realizar o cadastro da Instituição e de seus profissionais:</a:t>
            </a:r>
          </a:p>
          <a:p>
            <a:pPr algn="ctr" eaLnBrk="1" hangingPunct="1">
              <a:defRPr/>
            </a:pPr>
            <a:endParaRPr lang="pt-BR" sz="40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000" b="1" u="sng" dirty="0" smtClean="0">
                <a:solidFill>
                  <a:srgbClr val="FFFF00"/>
                </a:solidFill>
                <a:latin typeface="Corbel" pitchFamily="34" charset="0"/>
              </a:rPr>
              <a:t>NOTIVISA</a:t>
            </a:r>
          </a:p>
          <a:p>
            <a:pPr algn="ctr" eaLnBrk="1" hangingPunct="1">
              <a:defRPr/>
            </a:pPr>
            <a:r>
              <a:rPr lang="pt-BR" sz="4000" b="1" u="sng" dirty="0" smtClean="0">
                <a:solidFill>
                  <a:srgbClr val="FFFF00"/>
                </a:solidFill>
                <a:latin typeface="Corbel" pitchFamily="34" charset="0"/>
              </a:rPr>
              <a:t>SNGPC</a:t>
            </a:r>
          </a:p>
          <a:p>
            <a:pPr algn="ctr" eaLnBrk="1" hangingPunct="1">
              <a:defRPr/>
            </a:pPr>
            <a:r>
              <a:rPr lang="pt-BR" sz="4000" b="1" u="sng" dirty="0" smtClean="0">
                <a:solidFill>
                  <a:srgbClr val="FFFF00"/>
                </a:solidFill>
                <a:latin typeface="Corbel" pitchFamily="34" charset="0"/>
              </a:rPr>
              <a:t>SINAVISA</a:t>
            </a:r>
            <a:endParaRPr lang="pt-BR" sz="2800" b="1" u="sng" dirty="0" smtClean="0">
              <a:solidFill>
                <a:srgbClr val="FFFF00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sz="2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dirty="0" smtClean="0">
              <a:solidFill>
                <a:schemeClr val="bg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6"/>
          <p:cNvSpPr txBox="1">
            <a:spLocks noChangeArrowheads="1"/>
          </p:cNvSpPr>
          <p:nvPr/>
        </p:nvSpPr>
        <p:spPr bwMode="auto">
          <a:xfrm>
            <a:off x="285750" y="0"/>
            <a:ext cx="295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Usuários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9" descr="Cadastro de Usuário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25" y="2327275"/>
            <a:ext cx="7850188" cy="3960813"/>
          </a:xfrm>
          <a:prstGeom prst="rect">
            <a:avLst/>
          </a:prstGeom>
          <a:noFill/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</p:pic>
      <p:sp>
        <p:nvSpPr>
          <p:cNvPr id="8200" name="Retângulo de cantos arredondados 9"/>
          <p:cNvSpPr>
            <a:spLocks noChangeArrowheads="1"/>
          </p:cNvSpPr>
          <p:nvPr/>
        </p:nvSpPr>
        <p:spPr bwMode="auto">
          <a:xfrm>
            <a:off x="4429125" y="2928938"/>
            <a:ext cx="4249738" cy="1463675"/>
          </a:xfrm>
          <a:prstGeom prst="roundRect">
            <a:avLst>
              <a:gd name="adj" fmla="val 16667"/>
            </a:avLst>
          </a:prstGeom>
          <a:solidFill>
            <a:srgbClr val="0F9093"/>
          </a:solidFill>
          <a:ln w="38100">
            <a:solidFill>
              <a:schemeClr val="accent1">
                <a:lumMod val="2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600" dirty="0">
                <a:solidFill>
                  <a:schemeClr val="bg1"/>
                </a:solidFill>
                <a:latin typeface="Corbel" pitchFamily="34" charset="0"/>
                <a:cs typeface="+mn-cs"/>
              </a:rPr>
              <a:t>O acesso ao Cadastro de Usuários só poderá ser feito pelo </a:t>
            </a:r>
            <a:r>
              <a:rPr lang="pt-BR" sz="2800" b="1" dirty="0">
                <a:solidFill>
                  <a:srgbClr val="FFFF00"/>
                </a:solidFill>
                <a:latin typeface="Corbel" pitchFamily="34" charset="0"/>
                <a:cs typeface="+mn-cs"/>
              </a:rPr>
              <a:t>Gestor de Segurança</a:t>
            </a:r>
          </a:p>
        </p:txBody>
      </p:sp>
      <p:pic>
        <p:nvPicPr>
          <p:cNvPr id="12" name="Picture 35" descr="logo_anvisa1"/>
          <p:cNvPicPr>
            <a:picLocks noChangeAspect="1" noChangeArrowheads="1"/>
          </p:cNvPicPr>
          <p:nvPr/>
        </p:nvPicPr>
        <p:blipFill>
          <a:blip r:embed="rId3" cstate="print"/>
          <a:srcRect r="70575" b="1538"/>
          <a:stretch>
            <a:fillRect/>
          </a:stretch>
        </p:blipFill>
        <p:spPr bwMode="auto">
          <a:xfrm>
            <a:off x="8100392" y="5949280"/>
            <a:ext cx="864096" cy="677077"/>
          </a:xfrm>
          <a:prstGeom prst="roundRect">
            <a:avLst>
              <a:gd name="adj" fmla="val 16667"/>
            </a:avLst>
          </a:prstGeom>
          <a:ln w="3175"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3319" name="CaixaDeTexto 9"/>
          <p:cNvSpPr txBox="1">
            <a:spLocks noChangeArrowheads="1"/>
          </p:cNvSpPr>
          <p:nvPr/>
        </p:nvSpPr>
        <p:spPr bwMode="auto">
          <a:xfrm>
            <a:off x="430213" y="571500"/>
            <a:ext cx="87137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>
                <a:solidFill>
                  <a:srgbClr val="FFFF00"/>
                </a:solidFill>
                <a:latin typeface="Corbel" pitchFamily="34" charset="0"/>
              </a:rPr>
              <a:t>Após feito o cadastro da Instituição, os </a:t>
            </a:r>
            <a:r>
              <a:rPr lang="pt-BR" sz="2800" dirty="0" smtClean="0">
                <a:solidFill>
                  <a:srgbClr val="FFFF00"/>
                </a:solidFill>
                <a:latin typeface="Corbel" pitchFamily="34" charset="0"/>
              </a:rPr>
              <a:t>seus profissionais deverão </a:t>
            </a:r>
            <a:r>
              <a:rPr lang="pt-BR" sz="2800" dirty="0">
                <a:solidFill>
                  <a:srgbClr val="FFFF00"/>
                </a:solidFill>
                <a:latin typeface="Corbel" pitchFamily="34" charset="0"/>
              </a:rPr>
              <a:t>ser cadastrados pelo </a:t>
            </a:r>
            <a:r>
              <a:rPr lang="pt-BR" sz="2800" b="1" dirty="0">
                <a:solidFill>
                  <a:srgbClr val="FFFF00"/>
                </a:solidFill>
                <a:latin typeface="Corbel" pitchFamily="34" charset="0"/>
              </a:rPr>
              <a:t>GESTOR DE SEGURANÇA </a:t>
            </a:r>
            <a:r>
              <a:rPr lang="pt-BR" sz="2800" dirty="0">
                <a:solidFill>
                  <a:srgbClr val="FFFF00"/>
                </a:solidFill>
                <a:latin typeface="Corbel" pitchFamily="34" charset="0"/>
              </a:rPr>
              <a:t>no </a:t>
            </a:r>
            <a:r>
              <a:rPr lang="pt-BR" sz="2800" b="1" dirty="0">
                <a:solidFill>
                  <a:schemeClr val="bg1"/>
                </a:solidFill>
                <a:latin typeface="Corbel" pitchFamily="34" charset="0"/>
              </a:rPr>
              <a:t>Cadastro de Usuários. </a:t>
            </a:r>
          </a:p>
        </p:txBody>
      </p:sp>
      <p:sp>
        <p:nvSpPr>
          <p:cNvPr id="13320" name="Retângulo 8"/>
          <p:cNvSpPr>
            <a:spLocks noChangeArrowheads="1"/>
          </p:cNvSpPr>
          <p:nvPr/>
        </p:nvSpPr>
        <p:spPr bwMode="auto">
          <a:xfrm>
            <a:off x="684213" y="5445125"/>
            <a:ext cx="7215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u="sng">
                <a:solidFill>
                  <a:schemeClr val="accent2"/>
                </a:solidFill>
                <a:latin typeface="Corbel" pitchFamily="34" charset="0"/>
              </a:rPr>
              <a:t>Somente após a aprovação dos Gestores de Segurança pela Anvisa, estes conseguirão acessar o Cadastro de Usuários.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214313" y="0"/>
            <a:ext cx="295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Usuários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Retângulo 9"/>
          <p:cNvSpPr>
            <a:spLocks noChangeArrowheads="1"/>
          </p:cNvSpPr>
          <p:nvPr/>
        </p:nvSpPr>
        <p:spPr bwMode="auto">
          <a:xfrm>
            <a:off x="285750" y="571500"/>
            <a:ext cx="8642350" cy="812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dirty="0">
                <a:solidFill>
                  <a:srgbClr val="FFFF00"/>
                </a:solidFill>
                <a:latin typeface="Corbel" pitchFamily="34" charset="0"/>
              </a:rPr>
              <a:t>O Cadastro de Usuários permite que o Gestor de Segurança administre os usuários </a:t>
            </a:r>
            <a:r>
              <a:rPr lang="pt-BR" sz="3200" b="1" dirty="0">
                <a:solidFill>
                  <a:schemeClr val="bg1"/>
                </a:solidFill>
                <a:latin typeface="Corbel" pitchFamily="34" charset="0"/>
              </a:rPr>
              <a:t>vinculados a Instituição representada por ele.</a:t>
            </a:r>
          </a:p>
          <a:p>
            <a:r>
              <a:rPr lang="pt-BR" sz="2600" dirty="0">
                <a:solidFill>
                  <a:schemeClr val="bg1"/>
                </a:solidFill>
                <a:latin typeface="Corbel" pitchFamily="34" charset="0"/>
              </a:rPr>
              <a:t> </a:t>
            </a:r>
          </a:p>
          <a:p>
            <a:r>
              <a:rPr lang="pt-BR" sz="2800" b="1" dirty="0">
                <a:solidFill>
                  <a:srgbClr val="FFFF00"/>
                </a:solidFill>
                <a:latin typeface="Corbel" pitchFamily="34" charset="0"/>
              </a:rPr>
              <a:t>Com esse sistema o Gestor de Segurança poderá:</a:t>
            </a:r>
          </a:p>
          <a:p>
            <a:endParaRPr lang="pt-BR" sz="2800" b="1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pt-BR" sz="2800" b="1" dirty="0">
                <a:solidFill>
                  <a:schemeClr val="bg1"/>
                </a:solidFill>
                <a:latin typeface="Corbel" pitchFamily="34" charset="0"/>
              </a:rPr>
              <a:t>  </a:t>
            </a:r>
            <a:r>
              <a:rPr lang="pt-BR" sz="2800" b="1" dirty="0" smtClean="0">
                <a:solidFill>
                  <a:schemeClr val="bg1"/>
                </a:solidFill>
                <a:latin typeface="Corbel" pitchFamily="34" charset="0"/>
              </a:rPr>
              <a:t>Cadastrar </a:t>
            </a:r>
            <a:r>
              <a:rPr lang="pt-BR" sz="2800" b="1" dirty="0">
                <a:solidFill>
                  <a:schemeClr val="bg1"/>
                </a:solidFill>
                <a:latin typeface="Corbel" pitchFamily="34" charset="0"/>
              </a:rPr>
              <a:t>novos usuários</a:t>
            </a:r>
          </a:p>
          <a:p>
            <a:pPr>
              <a:buFont typeface="Arial" charset="0"/>
              <a:buChar char="•"/>
            </a:pPr>
            <a:endParaRPr lang="pt-BR" sz="2800" b="1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pt-BR" sz="2800" b="1" u="sng" dirty="0">
                <a:solidFill>
                  <a:schemeClr val="bg1"/>
                </a:solidFill>
                <a:latin typeface="Corbel" pitchFamily="34" charset="0"/>
              </a:rPr>
              <a:t>  </a:t>
            </a:r>
            <a:r>
              <a:rPr lang="pt-BR" sz="2800" b="1" u="sng" dirty="0" smtClean="0">
                <a:solidFill>
                  <a:schemeClr val="bg1"/>
                </a:solidFill>
                <a:latin typeface="Corbel" pitchFamily="34" charset="0"/>
              </a:rPr>
              <a:t>Alterar </a:t>
            </a:r>
            <a:r>
              <a:rPr lang="pt-BR" sz="2800" b="1" u="sng" dirty="0">
                <a:solidFill>
                  <a:schemeClr val="bg1"/>
                </a:solidFill>
                <a:latin typeface="Corbel" pitchFamily="34" charset="0"/>
              </a:rPr>
              <a:t>(</a:t>
            </a:r>
            <a:r>
              <a:rPr lang="pt-BR" sz="2800" b="1" u="sng" dirty="0" smtClean="0">
                <a:solidFill>
                  <a:schemeClr val="bg1"/>
                </a:solidFill>
                <a:latin typeface="Corbel" pitchFamily="34" charset="0"/>
              </a:rPr>
              <a:t>atualizar)</a:t>
            </a:r>
            <a:r>
              <a:rPr lang="pt-BR" sz="2800" b="1" u="sng" dirty="0" smtClean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pt-BR" sz="2800" b="1" u="sng" dirty="0" smtClean="0">
                <a:solidFill>
                  <a:schemeClr val="bg1"/>
                </a:solidFill>
                <a:latin typeface="Corbel" pitchFamily="34" charset="0"/>
              </a:rPr>
              <a:t>o </a:t>
            </a:r>
            <a:r>
              <a:rPr lang="pt-BR" sz="2800" b="1" u="sng" dirty="0" smtClean="0">
                <a:solidFill>
                  <a:schemeClr val="bg1"/>
                </a:solidFill>
                <a:latin typeface="Corbel" pitchFamily="34" charset="0"/>
              </a:rPr>
              <a:t>cadastro de um </a:t>
            </a:r>
            <a:r>
              <a:rPr lang="pt-BR" sz="2800" b="1" u="sng" dirty="0">
                <a:solidFill>
                  <a:schemeClr val="bg1"/>
                </a:solidFill>
                <a:latin typeface="Corbel" pitchFamily="34" charset="0"/>
              </a:rPr>
              <a:t>usuário já </a:t>
            </a:r>
            <a:r>
              <a:rPr lang="pt-BR" sz="2800" b="1" u="sng" dirty="0" smtClean="0">
                <a:solidFill>
                  <a:schemeClr val="bg1"/>
                </a:solidFill>
                <a:latin typeface="Corbel" pitchFamily="34" charset="0"/>
              </a:rPr>
              <a:t>cadastrado</a:t>
            </a:r>
            <a:endParaRPr lang="pt-BR" sz="2800" b="1" u="sng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pt-BR" sz="2800" b="1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pt-BR" sz="2800" b="1" dirty="0">
                <a:solidFill>
                  <a:schemeClr val="bg1"/>
                </a:solidFill>
                <a:latin typeface="Corbel" pitchFamily="34" charset="0"/>
              </a:rPr>
              <a:t>  </a:t>
            </a:r>
            <a:r>
              <a:rPr lang="pt-BR" sz="2800" b="1" dirty="0" smtClean="0">
                <a:solidFill>
                  <a:schemeClr val="bg1"/>
                </a:solidFill>
                <a:latin typeface="Corbel" pitchFamily="34" charset="0"/>
              </a:rPr>
              <a:t>Associar e desassociar o perfil </a:t>
            </a:r>
            <a:r>
              <a:rPr lang="pt-BR" sz="2800" b="1" dirty="0">
                <a:solidFill>
                  <a:schemeClr val="bg1"/>
                </a:solidFill>
                <a:latin typeface="Corbel" pitchFamily="34" charset="0"/>
              </a:rPr>
              <a:t>de acesso aos sistemas de informação da </a:t>
            </a:r>
            <a:r>
              <a:rPr lang="pt-BR" sz="2800" b="1" dirty="0" smtClean="0">
                <a:solidFill>
                  <a:schemeClr val="bg1"/>
                </a:solidFill>
                <a:latin typeface="Corbel" pitchFamily="34" charset="0"/>
              </a:rPr>
              <a:t>Agência</a:t>
            </a:r>
            <a:r>
              <a:rPr lang="pt-BR" sz="2800" b="1" dirty="0" smtClean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pt-BR" sz="2800" b="1" dirty="0" smtClean="0">
                <a:solidFill>
                  <a:schemeClr val="bg1"/>
                </a:solidFill>
                <a:latin typeface="Corbel" pitchFamily="34" charset="0"/>
              </a:rPr>
              <a:t>dos profissionais da instituição</a:t>
            </a:r>
            <a:endParaRPr lang="pt-BR" sz="2800" b="1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pt-BR" sz="2800" b="1" dirty="0">
              <a:solidFill>
                <a:schemeClr val="bg1"/>
              </a:solidFill>
              <a:latin typeface="Corbel" pitchFamily="34" charset="0"/>
            </a:endParaRPr>
          </a:p>
          <a:p>
            <a:endParaRPr lang="pt-BR" sz="2000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pt-BR" sz="2000" dirty="0">
              <a:solidFill>
                <a:schemeClr val="bg1"/>
              </a:solidFill>
              <a:latin typeface="Corbel" pitchFamily="34" charset="0"/>
            </a:endParaRPr>
          </a:p>
          <a:p>
            <a:endParaRPr lang="pt-BR" sz="1600" dirty="0">
              <a:solidFill>
                <a:schemeClr val="bg1"/>
              </a:solidFill>
              <a:latin typeface="Corbel" pitchFamily="34" charset="0"/>
            </a:endParaRPr>
          </a:p>
          <a:p>
            <a:endParaRPr lang="pt-BR" u="sng" dirty="0">
              <a:solidFill>
                <a:schemeClr val="bg1"/>
              </a:solidFill>
              <a:latin typeface="Corbe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tângulo 3"/>
          <p:cNvSpPr>
            <a:spLocks noChangeArrowheads="1"/>
          </p:cNvSpPr>
          <p:nvPr/>
        </p:nvSpPr>
        <p:spPr bwMode="auto">
          <a:xfrm>
            <a:off x="107950" y="714375"/>
            <a:ext cx="8747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000" b="1">
                <a:solidFill>
                  <a:srgbClr val="FFFF00"/>
                </a:solidFill>
                <a:latin typeface="Corbel" pitchFamily="34" charset="0"/>
              </a:rPr>
              <a:t>As funcionalidades disponíveis para o Gestor de Segurança após o </a:t>
            </a:r>
            <a:r>
              <a:rPr lang="pt-BR" sz="4000" b="1">
                <a:solidFill>
                  <a:schemeClr val="bg1"/>
                </a:solidFill>
                <a:latin typeface="Corbel" pitchFamily="34" charset="0"/>
              </a:rPr>
              <a:t>LOGIN</a:t>
            </a:r>
            <a:r>
              <a:rPr lang="pt-BR" sz="4000" b="1">
                <a:solidFill>
                  <a:srgbClr val="FFFF00"/>
                </a:solidFill>
                <a:latin typeface="Corbel" pitchFamily="34" charset="0"/>
              </a:rPr>
              <a:t> no Cadastro de Usuários são as seguintes: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924175"/>
            <a:ext cx="75009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285750" y="0"/>
            <a:ext cx="295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Usuários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549275"/>
            <a:ext cx="75009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285750" y="0"/>
            <a:ext cx="295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Usuários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/>
          <p:cNvSpPr/>
          <p:nvPr/>
        </p:nvSpPr>
        <p:spPr>
          <a:xfrm>
            <a:off x="971550" y="836613"/>
            <a:ext cx="7215188" cy="503237"/>
          </a:xfrm>
          <a:prstGeom prst="round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14" name="Conector de seta reta 13"/>
          <p:cNvCxnSpPr/>
          <p:nvPr/>
        </p:nvCxnSpPr>
        <p:spPr>
          <a:xfrm>
            <a:off x="4284663" y="1341438"/>
            <a:ext cx="1587" cy="1936750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2" name="CaixaDeTexto 14"/>
          <p:cNvSpPr txBox="1">
            <a:spLocks noChangeArrowheads="1"/>
          </p:cNvSpPr>
          <p:nvPr/>
        </p:nvSpPr>
        <p:spPr bwMode="auto">
          <a:xfrm>
            <a:off x="468313" y="3284538"/>
            <a:ext cx="8501062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400" dirty="0">
                <a:solidFill>
                  <a:schemeClr val="bg1"/>
                </a:solidFill>
                <a:latin typeface="Corbel" pitchFamily="34" charset="0"/>
              </a:rPr>
              <a:t>Nessa opção, o Gestor de Segurança irá cadastrar os usuários da </a:t>
            </a:r>
            <a:r>
              <a:rPr lang="pt-BR" sz="3400" b="1" dirty="0">
                <a:solidFill>
                  <a:srgbClr val="FFFF00"/>
                </a:solidFill>
                <a:latin typeface="Corbel" pitchFamily="34" charset="0"/>
              </a:rPr>
              <a:t>SUA INSTITUIÇÃO </a:t>
            </a:r>
            <a:r>
              <a:rPr lang="pt-BR" sz="3400" dirty="0">
                <a:solidFill>
                  <a:schemeClr val="bg1"/>
                </a:solidFill>
                <a:latin typeface="Corbel" pitchFamily="34" charset="0"/>
              </a:rPr>
              <a:t>ou atualizar os dados. Para cadastrar um novo usuário o Gestor de Segurança precisar ter o </a:t>
            </a:r>
            <a:r>
              <a:rPr lang="pt-BR" sz="3400" b="1" dirty="0">
                <a:solidFill>
                  <a:srgbClr val="FFFF00"/>
                </a:solidFill>
                <a:latin typeface="Corbel" pitchFamily="34" charset="0"/>
              </a:rPr>
              <a:t>CPF (usuário) </a:t>
            </a:r>
            <a:r>
              <a:rPr lang="pt-BR" sz="3400" dirty="0">
                <a:solidFill>
                  <a:schemeClr val="bg1"/>
                </a:solidFill>
                <a:latin typeface="Corbel" pitchFamily="34" charset="0"/>
              </a:rPr>
              <a:t>em mãos e preencher os dados solicitados.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571500"/>
            <a:ext cx="75009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285750" y="0"/>
            <a:ext cx="295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Usuários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/>
          <p:cNvSpPr/>
          <p:nvPr/>
        </p:nvSpPr>
        <p:spPr>
          <a:xfrm>
            <a:off x="928688" y="1428750"/>
            <a:ext cx="5786437" cy="503238"/>
          </a:xfrm>
          <a:prstGeom prst="round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14" name="Conector de seta reta 13"/>
          <p:cNvCxnSpPr/>
          <p:nvPr/>
        </p:nvCxnSpPr>
        <p:spPr>
          <a:xfrm>
            <a:off x="4214813" y="2000250"/>
            <a:ext cx="0" cy="1152525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CaixaDeTexto 14"/>
          <p:cNvSpPr txBox="1">
            <a:spLocks noChangeArrowheads="1"/>
          </p:cNvSpPr>
          <p:nvPr/>
        </p:nvSpPr>
        <p:spPr bwMode="auto">
          <a:xfrm>
            <a:off x="357188" y="3071813"/>
            <a:ext cx="85725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000">
                <a:solidFill>
                  <a:srgbClr val="FFFF00"/>
                </a:solidFill>
                <a:latin typeface="Corbel" pitchFamily="34" charset="0"/>
              </a:rPr>
              <a:t>Nessa opção, o Gestor de Segurança atribuirá </a:t>
            </a:r>
            <a:r>
              <a:rPr lang="pt-BR" sz="4000" b="1">
                <a:solidFill>
                  <a:schemeClr val="bg1"/>
                </a:solidFill>
                <a:latin typeface="Corbel" pitchFamily="34" charset="0"/>
              </a:rPr>
              <a:t>UM</a:t>
            </a:r>
            <a:r>
              <a:rPr lang="pt-BR" sz="4000">
                <a:solidFill>
                  <a:srgbClr val="FFFF00"/>
                </a:solidFill>
                <a:latin typeface="Corbel" pitchFamily="34" charset="0"/>
              </a:rPr>
              <a:t> Perfil de Acesso aos usuários da instituição. </a:t>
            </a:r>
          </a:p>
          <a:p>
            <a:endParaRPr lang="pt-BR" sz="4000">
              <a:solidFill>
                <a:schemeClr val="bg1"/>
              </a:solidFill>
              <a:latin typeface="Corbel" pitchFamily="34" charset="0"/>
            </a:endParaRPr>
          </a:p>
          <a:p>
            <a:r>
              <a:rPr lang="pt-BR" sz="4000">
                <a:solidFill>
                  <a:schemeClr val="bg1"/>
                </a:solidFill>
                <a:latin typeface="Corbel" pitchFamily="34" charset="0"/>
              </a:rPr>
              <a:t>Usuário sem perfil de acesso </a:t>
            </a:r>
            <a:r>
              <a:rPr lang="pt-BR" sz="4000" b="1">
                <a:solidFill>
                  <a:srgbClr val="FFFF00"/>
                </a:solidFill>
                <a:latin typeface="Corbel" pitchFamily="34" charset="0"/>
              </a:rPr>
              <a:t>NÃO CONSEGUE ACESSAR</a:t>
            </a:r>
            <a:r>
              <a:rPr lang="pt-BR" sz="4000">
                <a:solidFill>
                  <a:schemeClr val="bg1"/>
                </a:solidFill>
                <a:latin typeface="Corbel" pitchFamily="34" charset="0"/>
              </a:rPr>
              <a:t> os sistemas.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63"/>
            <a:ext cx="9144000" cy="5715000"/>
          </a:xfrm>
          <a:prstGeom prst="rect">
            <a:avLst/>
          </a:prstGeom>
          <a:noFill/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</p:pic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214313" y="0"/>
            <a:ext cx="295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Usuários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179512" y="0"/>
            <a:ext cx="53657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Perfis de </a:t>
            </a: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acesso de Serviços de Saúde 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12" name="Conector reto 11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5" name="Retângulo 13"/>
          <p:cNvSpPr>
            <a:spLocks noChangeArrowheads="1"/>
          </p:cNvSpPr>
          <p:nvPr/>
        </p:nvSpPr>
        <p:spPr bwMode="auto">
          <a:xfrm>
            <a:off x="250825" y="476250"/>
            <a:ext cx="8429625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u="sng" dirty="0">
                <a:solidFill>
                  <a:srgbClr val="FFFF00"/>
                </a:solidFill>
              </a:rPr>
              <a:t>PERFIS DE ACESSO AO NOTIVISA</a:t>
            </a:r>
          </a:p>
          <a:p>
            <a:pPr>
              <a:spcBef>
                <a:spcPct val="50000"/>
              </a:spcBef>
            </a:pPr>
            <a:r>
              <a:rPr lang="pt-BR" sz="3000" b="1" dirty="0">
                <a:solidFill>
                  <a:schemeClr val="bg1"/>
                </a:solidFill>
              </a:rPr>
              <a:t>Profissionais de </a:t>
            </a:r>
            <a:r>
              <a:rPr lang="pt-BR" sz="3000" b="1" dirty="0" smtClean="0">
                <a:solidFill>
                  <a:schemeClr val="bg1"/>
                </a:solidFill>
              </a:rPr>
              <a:t>Serviços </a:t>
            </a:r>
            <a:r>
              <a:rPr lang="pt-BR" sz="3000" b="1" dirty="0">
                <a:solidFill>
                  <a:schemeClr val="bg1"/>
                </a:solidFill>
              </a:rPr>
              <a:t>de </a:t>
            </a:r>
            <a:r>
              <a:rPr lang="pt-BR" sz="3000" b="1" dirty="0" smtClean="0">
                <a:solidFill>
                  <a:schemeClr val="bg1"/>
                </a:solidFill>
              </a:rPr>
              <a:t>saúde (</a:t>
            </a:r>
            <a:r>
              <a:rPr lang="pt-BR" sz="3000" b="1" dirty="0" smtClean="0">
                <a:solidFill>
                  <a:srgbClr val="FFFF00"/>
                </a:solidFill>
              </a:rPr>
              <a:t>não se aplica as VISAS</a:t>
            </a:r>
            <a:r>
              <a:rPr lang="pt-BR" sz="3000" b="1" dirty="0" smtClean="0">
                <a:solidFill>
                  <a:schemeClr val="bg1"/>
                </a:solidFill>
              </a:rPr>
              <a:t>)</a:t>
            </a:r>
            <a:endParaRPr lang="pt-BR" sz="3000" b="1" dirty="0" smtClean="0">
              <a:solidFill>
                <a:schemeClr val="bg1"/>
              </a:solidFill>
            </a:endParaRPr>
          </a:p>
          <a:p>
            <a:endParaRPr lang="pt-BR" sz="2200" b="1" u="sng" dirty="0" smtClean="0">
              <a:solidFill>
                <a:schemeClr val="bg1"/>
              </a:solidFill>
            </a:endParaRPr>
          </a:p>
          <a:p>
            <a:r>
              <a:rPr lang="pt-BR" sz="2200" b="1" u="sng" dirty="0" smtClean="0">
                <a:solidFill>
                  <a:schemeClr val="bg1"/>
                </a:solidFill>
              </a:rPr>
              <a:t>Gestor </a:t>
            </a:r>
            <a:r>
              <a:rPr lang="pt-BR" sz="2200" b="1" u="sng" dirty="0" err="1">
                <a:solidFill>
                  <a:schemeClr val="bg1"/>
                </a:solidFill>
              </a:rPr>
              <a:t>Notivisa</a:t>
            </a:r>
            <a:r>
              <a:rPr lang="pt-BR" sz="2200" b="1" u="sng" dirty="0">
                <a:solidFill>
                  <a:schemeClr val="bg1"/>
                </a:solidFill>
              </a:rPr>
              <a:t> de Instituição – </a:t>
            </a:r>
            <a:r>
              <a:rPr lang="pt-BR" sz="2200" b="1" dirty="0">
                <a:solidFill>
                  <a:srgbClr val="FFFF00"/>
                </a:solidFill>
              </a:rPr>
              <a:t>Pode acompanhar todas as notificações realizadas pelos usuários </a:t>
            </a:r>
            <a:r>
              <a:rPr lang="pt-BR" sz="2200" b="1" dirty="0" smtClean="0">
                <a:solidFill>
                  <a:srgbClr val="FFFF00"/>
                </a:solidFill>
              </a:rPr>
              <a:t>da sua </a:t>
            </a:r>
            <a:r>
              <a:rPr lang="pt-BR" sz="2200" b="1" dirty="0">
                <a:solidFill>
                  <a:srgbClr val="FFFF00"/>
                </a:solidFill>
              </a:rPr>
              <a:t>instituição e aprovar as notificações dos técnicos sem permissão de envio.</a:t>
            </a:r>
          </a:p>
          <a:p>
            <a:endParaRPr lang="pt-BR" sz="2200" b="1" u="sng" dirty="0">
              <a:solidFill>
                <a:srgbClr val="FFFF00"/>
              </a:solidFill>
            </a:endParaRPr>
          </a:p>
          <a:p>
            <a:r>
              <a:rPr lang="pt-BR" sz="2200" b="1" u="sng" dirty="0">
                <a:solidFill>
                  <a:schemeClr val="bg1"/>
                </a:solidFill>
              </a:rPr>
              <a:t>Técnico Com Permissão de Envio</a:t>
            </a:r>
            <a:r>
              <a:rPr lang="pt-BR" sz="2200" b="1" u="sng" dirty="0">
                <a:solidFill>
                  <a:srgbClr val="FFFF00"/>
                </a:solidFill>
              </a:rPr>
              <a:t> </a:t>
            </a:r>
            <a:r>
              <a:rPr lang="pt-BR" sz="2800" b="1" dirty="0">
                <a:solidFill>
                  <a:srgbClr val="FFFF00"/>
                </a:solidFill>
              </a:rPr>
              <a:t>– </a:t>
            </a:r>
            <a:r>
              <a:rPr lang="pt-BR" sz="2200" b="1" dirty="0">
                <a:solidFill>
                  <a:srgbClr val="FFFF00"/>
                </a:solidFill>
              </a:rPr>
              <a:t>Suas notificações são enviadas diretamente, sem necessidade de aprovação do usuário com perfil “Gestor </a:t>
            </a:r>
            <a:r>
              <a:rPr lang="pt-BR" sz="2200" b="1" dirty="0" err="1">
                <a:solidFill>
                  <a:srgbClr val="FFFF00"/>
                </a:solidFill>
              </a:rPr>
              <a:t>Notivisa</a:t>
            </a:r>
            <a:r>
              <a:rPr lang="pt-BR" sz="2200" b="1" dirty="0">
                <a:solidFill>
                  <a:srgbClr val="FFFF00"/>
                </a:solidFill>
              </a:rPr>
              <a:t> de instituição”. </a:t>
            </a:r>
          </a:p>
          <a:p>
            <a:endParaRPr lang="pt-BR" sz="2200" b="1" u="sng" dirty="0">
              <a:solidFill>
                <a:srgbClr val="FFFF00"/>
              </a:solidFill>
            </a:endParaRPr>
          </a:p>
          <a:p>
            <a:r>
              <a:rPr lang="pt-BR" sz="2200" b="1" u="sng" dirty="0">
                <a:solidFill>
                  <a:schemeClr val="bg1"/>
                </a:solidFill>
              </a:rPr>
              <a:t>Técnico </a:t>
            </a:r>
            <a:r>
              <a:rPr lang="pt-BR" sz="2200" b="1" u="sng" dirty="0">
                <a:solidFill>
                  <a:srgbClr val="92D050"/>
                </a:solidFill>
              </a:rPr>
              <a:t>SEM</a:t>
            </a:r>
            <a:r>
              <a:rPr lang="pt-BR" sz="2200" b="1" u="sng" dirty="0">
                <a:solidFill>
                  <a:schemeClr val="bg1"/>
                </a:solidFill>
              </a:rPr>
              <a:t> Permissão de Envio - </a:t>
            </a:r>
            <a:r>
              <a:rPr lang="pt-BR" sz="2200" b="1" dirty="0">
                <a:solidFill>
                  <a:srgbClr val="FFFF00"/>
                </a:solidFill>
              </a:rPr>
              <a:t>Suas notificações só serão enviadas para o SNVS se aprovadas pelo usuário com perfil “Gestor </a:t>
            </a:r>
            <a:r>
              <a:rPr lang="pt-BR" sz="2200" b="1" dirty="0" err="1">
                <a:solidFill>
                  <a:srgbClr val="FFFF00"/>
                </a:solidFill>
              </a:rPr>
              <a:t>Notivisa</a:t>
            </a:r>
            <a:r>
              <a:rPr lang="pt-BR" sz="2200" b="1" dirty="0">
                <a:solidFill>
                  <a:srgbClr val="FFFF00"/>
                </a:solidFill>
              </a:rPr>
              <a:t> de instituição”.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214312" y="0"/>
            <a:ext cx="78140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Visibilidade de </a:t>
            </a: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notificações dos Serviços de Saúde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12" name="Conector reto 11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5" name="Retângulo 13"/>
          <p:cNvSpPr>
            <a:spLocks noChangeArrowheads="1"/>
          </p:cNvSpPr>
          <p:nvPr/>
        </p:nvSpPr>
        <p:spPr bwMode="auto">
          <a:xfrm>
            <a:off x="-214313" y="500063"/>
            <a:ext cx="9144001" cy="698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buFont typeface="Arial" charset="0"/>
              <a:buChar char="–"/>
            </a:pPr>
            <a:endParaRPr lang="pt-BR" sz="2800" dirty="0" smtClean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pt-BR" sz="2800" b="1" dirty="0" smtClean="0">
                <a:solidFill>
                  <a:srgbClr val="FFFF00"/>
                </a:solidFill>
              </a:rPr>
              <a:t> Profissionais </a:t>
            </a:r>
            <a:r>
              <a:rPr lang="pt-BR" sz="2800" b="1" dirty="0" smtClean="0">
                <a:solidFill>
                  <a:srgbClr val="FFFF00"/>
                </a:solidFill>
              </a:rPr>
              <a:t>de Serviços de Saúde conseguem </a:t>
            </a:r>
            <a:r>
              <a:rPr lang="pt-BR" sz="2800" b="1" dirty="0">
                <a:solidFill>
                  <a:srgbClr val="FFFF00"/>
                </a:solidFill>
              </a:rPr>
              <a:t>visualizar apenas as notificações </a:t>
            </a:r>
            <a:r>
              <a:rPr lang="pt-BR" sz="2800" b="1" dirty="0" smtClean="0">
                <a:solidFill>
                  <a:srgbClr val="FFFF00"/>
                </a:solidFill>
              </a:rPr>
              <a:t>realizadas pela sua instituição</a:t>
            </a:r>
            <a:endParaRPr lang="pt-BR" sz="2800" b="1" dirty="0">
              <a:solidFill>
                <a:srgbClr val="FFFF00"/>
              </a:solidFill>
            </a:endParaRP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endParaRPr lang="pt-BR" sz="2800" b="1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pt-BR" sz="2800" b="1" dirty="0" smtClean="0">
                <a:solidFill>
                  <a:schemeClr val="bg1"/>
                </a:solidFill>
              </a:rPr>
              <a:t> O profissional com o perfil Gestor </a:t>
            </a:r>
            <a:r>
              <a:rPr lang="pt-BR" sz="2800" b="1" dirty="0" err="1" smtClean="0">
                <a:solidFill>
                  <a:schemeClr val="bg1"/>
                </a:solidFill>
              </a:rPr>
              <a:t>Notivisa</a:t>
            </a:r>
            <a:r>
              <a:rPr lang="pt-BR" sz="2800" b="1" dirty="0" smtClean="0">
                <a:solidFill>
                  <a:schemeClr val="bg1"/>
                </a:solidFill>
              </a:rPr>
              <a:t> </a:t>
            </a:r>
            <a:r>
              <a:rPr lang="pt-BR" sz="2800" b="1" dirty="0" smtClean="0">
                <a:solidFill>
                  <a:schemeClr val="bg1"/>
                </a:solidFill>
              </a:rPr>
              <a:t>consegue visualizar todas </a:t>
            </a:r>
            <a:r>
              <a:rPr lang="pt-BR" sz="2800" b="1" dirty="0" smtClean="0">
                <a:solidFill>
                  <a:schemeClr val="bg1"/>
                </a:solidFill>
              </a:rPr>
              <a:t>as notificações da sua </a:t>
            </a:r>
            <a:r>
              <a:rPr lang="pt-BR" sz="2800" b="1" dirty="0" smtClean="0">
                <a:solidFill>
                  <a:schemeClr val="bg1"/>
                </a:solidFill>
              </a:rPr>
              <a:t>instituição</a:t>
            </a:r>
            <a:endParaRPr lang="pt-BR" sz="2800" b="1" dirty="0" smtClean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endParaRPr lang="pt-BR" sz="2800" b="1" dirty="0" smtClean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pt-BR" sz="2800" b="1" dirty="0" smtClean="0">
                <a:solidFill>
                  <a:schemeClr val="bg1"/>
                </a:solidFill>
              </a:rPr>
              <a:t> O profissional com o perfil Técnico com Envio </a:t>
            </a:r>
            <a:r>
              <a:rPr lang="pt-BR" sz="2800" b="1" dirty="0" smtClean="0">
                <a:solidFill>
                  <a:schemeClr val="bg1"/>
                </a:solidFill>
              </a:rPr>
              <a:t>pode </a:t>
            </a:r>
            <a:r>
              <a:rPr lang="pt-BR" sz="2800" b="1" dirty="0" smtClean="0">
                <a:solidFill>
                  <a:schemeClr val="bg1"/>
                </a:solidFill>
              </a:rPr>
              <a:t>visualizar </a:t>
            </a:r>
            <a:r>
              <a:rPr lang="pt-BR" sz="2800" b="1" dirty="0" smtClean="0">
                <a:solidFill>
                  <a:schemeClr val="bg1"/>
                </a:solidFill>
              </a:rPr>
              <a:t>apenas as </a:t>
            </a:r>
            <a:r>
              <a:rPr lang="pt-BR" sz="2800" b="1" dirty="0" smtClean="0">
                <a:solidFill>
                  <a:schemeClr val="bg1"/>
                </a:solidFill>
              </a:rPr>
              <a:t>suas notificações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endParaRPr lang="pt-BR" sz="2800" b="1" dirty="0" smtClean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pt-BR" sz="2800" b="1" dirty="0" smtClean="0">
                <a:solidFill>
                  <a:srgbClr val="FFFF00"/>
                </a:solidFill>
              </a:rPr>
              <a:t> O profissional com o perfil Técnico </a:t>
            </a:r>
            <a:r>
              <a:rPr lang="pt-BR" sz="2800" b="1" u="sng" dirty="0" smtClean="0">
                <a:solidFill>
                  <a:srgbClr val="FFFF00"/>
                </a:solidFill>
              </a:rPr>
              <a:t>SEM</a:t>
            </a:r>
            <a:r>
              <a:rPr lang="pt-BR" sz="2800" b="1" dirty="0" smtClean="0">
                <a:solidFill>
                  <a:srgbClr val="FFFF00"/>
                </a:solidFill>
              </a:rPr>
              <a:t> </a:t>
            </a:r>
            <a:r>
              <a:rPr lang="pt-BR" sz="2800" b="1" dirty="0" smtClean="0">
                <a:solidFill>
                  <a:srgbClr val="FFFF00"/>
                </a:solidFill>
              </a:rPr>
              <a:t>Envio pode </a:t>
            </a:r>
            <a:r>
              <a:rPr lang="pt-BR" sz="2800" b="1" dirty="0" smtClean="0">
                <a:solidFill>
                  <a:srgbClr val="FFFF00"/>
                </a:solidFill>
              </a:rPr>
              <a:t>visualizar apenas suas notificações, mas </a:t>
            </a:r>
            <a:r>
              <a:rPr lang="pt-BR" sz="2800" b="1" dirty="0" smtClean="0">
                <a:solidFill>
                  <a:srgbClr val="FFFF00"/>
                </a:solidFill>
              </a:rPr>
              <a:t>dependem da aprovação do Gestor </a:t>
            </a:r>
            <a:r>
              <a:rPr lang="pt-BR" sz="2800" b="1" dirty="0" err="1" smtClean="0">
                <a:solidFill>
                  <a:srgbClr val="FFFF00"/>
                </a:solidFill>
              </a:rPr>
              <a:t>Notivisa</a:t>
            </a:r>
            <a:r>
              <a:rPr lang="pt-BR" sz="2800" b="1" dirty="0" smtClean="0">
                <a:solidFill>
                  <a:srgbClr val="FFFF00"/>
                </a:solidFill>
              </a:rPr>
              <a:t>.</a:t>
            </a:r>
            <a:endParaRPr lang="pt-BR" sz="2800" b="1" dirty="0" smtClean="0">
              <a:solidFill>
                <a:srgbClr val="FFFF00"/>
              </a:solidFill>
            </a:endParaRPr>
          </a:p>
          <a:p>
            <a:pPr lvl="1">
              <a:lnSpc>
                <a:spcPct val="90000"/>
              </a:lnSpc>
            </a:pPr>
            <a:endParaRPr lang="pt-BR" sz="2600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endParaRPr lang="pt-BR" sz="26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endParaRPr lang="pt-B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214313" y="0"/>
            <a:ext cx="4357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Perfis de </a:t>
            </a: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acesso das VISAS 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12" name="Conector reto 11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9" name="Retângulo 13"/>
          <p:cNvSpPr>
            <a:spLocks noChangeArrowheads="1"/>
          </p:cNvSpPr>
          <p:nvPr/>
        </p:nvSpPr>
        <p:spPr bwMode="auto">
          <a:xfrm>
            <a:off x="214313" y="500063"/>
            <a:ext cx="8429625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000" b="1" u="sng" dirty="0">
                <a:solidFill>
                  <a:schemeClr val="bg1"/>
                </a:solidFill>
              </a:rPr>
              <a:t>Profissionais das Vigilâncias Sanitárias e Anvisa:</a:t>
            </a:r>
          </a:p>
          <a:p>
            <a:endParaRPr lang="pt-BR" sz="2000" dirty="0">
              <a:solidFill>
                <a:srgbClr val="FFFF00"/>
              </a:solidFill>
            </a:endParaRPr>
          </a:p>
          <a:p>
            <a:r>
              <a:rPr lang="pt-BR" sz="3200" b="1" dirty="0">
                <a:solidFill>
                  <a:srgbClr val="FFFF00"/>
                </a:solidFill>
              </a:rPr>
              <a:t>Técnico SNVS </a:t>
            </a:r>
            <a:r>
              <a:rPr lang="pt-BR" sz="3200" dirty="0">
                <a:solidFill>
                  <a:schemeClr val="bg1"/>
                </a:solidFill>
              </a:rPr>
              <a:t>- Pode visualizar </a:t>
            </a:r>
            <a:r>
              <a:rPr lang="pt-BR" sz="3200" dirty="0" smtClean="0">
                <a:solidFill>
                  <a:schemeClr val="bg1"/>
                </a:solidFill>
              </a:rPr>
              <a:t>as </a:t>
            </a:r>
            <a:r>
              <a:rPr lang="pt-BR" sz="3200" dirty="0">
                <a:solidFill>
                  <a:schemeClr val="bg1"/>
                </a:solidFill>
              </a:rPr>
              <a:t>notificações enviadas do seu </a:t>
            </a:r>
            <a:r>
              <a:rPr lang="pt-BR" sz="3200" dirty="0" smtClean="0">
                <a:solidFill>
                  <a:schemeClr val="bg1"/>
                </a:solidFill>
              </a:rPr>
              <a:t>município/estado, </a:t>
            </a:r>
            <a:r>
              <a:rPr lang="pt-BR" sz="3200" dirty="0" smtClean="0">
                <a:solidFill>
                  <a:schemeClr val="bg1"/>
                </a:solidFill>
              </a:rPr>
              <a:t>pode </a:t>
            </a:r>
            <a:r>
              <a:rPr lang="pt-BR" sz="3200" dirty="0">
                <a:solidFill>
                  <a:schemeClr val="bg1"/>
                </a:solidFill>
              </a:rPr>
              <a:t>alterar a situação das notificações, pode </a:t>
            </a:r>
            <a:r>
              <a:rPr lang="pt-BR" sz="3200" b="1" i="1" dirty="0">
                <a:solidFill>
                  <a:srgbClr val="FFFF00"/>
                </a:solidFill>
              </a:rPr>
              <a:t>registrar no histórico das notificações as ações adotadas no processo de análise/avaliação/investigação </a:t>
            </a:r>
            <a:r>
              <a:rPr lang="pt-BR" sz="3200" dirty="0">
                <a:solidFill>
                  <a:schemeClr val="bg1"/>
                </a:solidFill>
              </a:rPr>
              <a:t>da </a:t>
            </a:r>
            <a:r>
              <a:rPr lang="pt-BR" sz="3200" dirty="0" smtClean="0">
                <a:solidFill>
                  <a:schemeClr val="bg1"/>
                </a:solidFill>
              </a:rPr>
              <a:t>notificação e </a:t>
            </a:r>
            <a:r>
              <a:rPr lang="pt-BR" sz="3200" dirty="0">
                <a:solidFill>
                  <a:schemeClr val="bg1"/>
                </a:solidFill>
              </a:rPr>
              <a:t>pode exportar os dados das </a:t>
            </a:r>
            <a:r>
              <a:rPr lang="pt-BR" sz="3200" dirty="0" smtClean="0">
                <a:solidFill>
                  <a:schemeClr val="bg1"/>
                </a:solidFill>
              </a:rPr>
              <a:t>notificações.</a:t>
            </a:r>
            <a:endParaRPr lang="pt-BR" sz="3200" dirty="0">
              <a:solidFill>
                <a:schemeClr val="bg1"/>
              </a:solidFill>
            </a:endParaRPr>
          </a:p>
          <a:p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214313" y="0"/>
            <a:ext cx="385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Visibilidade de notificações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7" name="Retângulo 13"/>
          <p:cNvSpPr>
            <a:spLocks noChangeArrowheads="1"/>
          </p:cNvSpPr>
          <p:nvPr/>
        </p:nvSpPr>
        <p:spPr bwMode="auto">
          <a:xfrm>
            <a:off x="-1" y="908720"/>
            <a:ext cx="9144001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</a:pPr>
            <a:r>
              <a:rPr lang="pt-BR" sz="2800" b="1" dirty="0" smtClean="0">
                <a:solidFill>
                  <a:schemeClr val="bg1"/>
                </a:solidFill>
              </a:rPr>
              <a:t>-</a:t>
            </a:r>
            <a:r>
              <a:rPr lang="pt-BR" sz="2800" b="1" dirty="0" smtClean="0">
                <a:solidFill>
                  <a:srgbClr val="FFFF00"/>
                </a:solidFill>
              </a:rPr>
              <a:t> </a:t>
            </a:r>
            <a:r>
              <a:rPr lang="pt-BR" sz="2800" b="1" dirty="0" smtClean="0">
                <a:solidFill>
                  <a:srgbClr val="FFFF00"/>
                </a:solidFill>
              </a:rPr>
              <a:t>Profissionais </a:t>
            </a:r>
            <a:r>
              <a:rPr lang="pt-BR" sz="2800" b="1" u="sng" dirty="0">
                <a:solidFill>
                  <a:schemeClr val="bg1"/>
                </a:solidFill>
              </a:rPr>
              <a:t>DE VISA MUNICIPAL </a:t>
            </a:r>
            <a:r>
              <a:rPr lang="pt-BR" sz="2800" b="1" dirty="0">
                <a:solidFill>
                  <a:srgbClr val="FFFF00"/>
                </a:solidFill>
              </a:rPr>
              <a:t>conseguem visualizar as notificações do seu município </a:t>
            </a:r>
            <a:r>
              <a:rPr lang="pt-BR" sz="2800" b="1" dirty="0" smtClean="0">
                <a:solidFill>
                  <a:srgbClr val="FFFF00"/>
                </a:solidFill>
              </a:rPr>
              <a:t>e estado (</a:t>
            </a:r>
            <a:r>
              <a:rPr lang="pt-BR" sz="2800" b="1" u="sng" dirty="0" smtClean="0">
                <a:solidFill>
                  <a:schemeClr val="bg1"/>
                </a:solidFill>
              </a:rPr>
              <a:t>exceto SANGUE </a:t>
            </a:r>
            <a:r>
              <a:rPr lang="pt-BR" sz="2800" b="1" u="sng" dirty="0" smtClean="0">
                <a:solidFill>
                  <a:schemeClr val="bg1"/>
                </a:solidFill>
              </a:rPr>
              <a:t>e ASSISTÊNCIA À SAÚDE – </a:t>
            </a:r>
            <a:r>
              <a:rPr lang="pt-BR" sz="2800" b="1" u="sng" dirty="0" smtClean="0">
                <a:solidFill>
                  <a:schemeClr val="bg1"/>
                </a:solidFill>
              </a:rPr>
              <a:t>apenas do seu </a:t>
            </a:r>
            <a:r>
              <a:rPr lang="pt-BR" sz="2800" b="1" u="sng" dirty="0" smtClean="0">
                <a:solidFill>
                  <a:schemeClr val="bg1"/>
                </a:solidFill>
              </a:rPr>
              <a:t>município</a:t>
            </a:r>
            <a:r>
              <a:rPr lang="pt-BR" sz="2800" b="1" dirty="0" smtClean="0">
                <a:solidFill>
                  <a:srgbClr val="FFFF00"/>
                </a:solidFill>
              </a:rPr>
              <a:t>). </a:t>
            </a:r>
            <a:r>
              <a:rPr lang="pt-BR" sz="2800" b="1" dirty="0">
                <a:solidFill>
                  <a:srgbClr val="FFFF00"/>
                </a:solidFill>
              </a:rPr>
              <a:t>Também </a:t>
            </a:r>
            <a:r>
              <a:rPr lang="pt-BR" sz="2800" b="1" dirty="0" smtClean="0">
                <a:solidFill>
                  <a:srgbClr val="FFFF00"/>
                </a:solidFill>
              </a:rPr>
              <a:t>visualizam </a:t>
            </a:r>
            <a:r>
              <a:rPr lang="pt-BR" sz="2800" b="1" dirty="0" smtClean="0">
                <a:solidFill>
                  <a:srgbClr val="FFFF00"/>
                </a:solidFill>
              </a:rPr>
              <a:t>notificações </a:t>
            </a:r>
            <a:r>
              <a:rPr lang="pt-BR" sz="2800" b="1" dirty="0" smtClean="0">
                <a:solidFill>
                  <a:srgbClr val="FFFF00"/>
                </a:solidFill>
              </a:rPr>
              <a:t>feitas em outros estados </a:t>
            </a:r>
            <a:r>
              <a:rPr lang="pt-BR" sz="2800" b="1" dirty="0" smtClean="0">
                <a:solidFill>
                  <a:schemeClr val="bg1"/>
                </a:solidFill>
              </a:rPr>
              <a:t>de </a:t>
            </a:r>
            <a:r>
              <a:rPr lang="pt-BR" sz="2800" b="1" dirty="0">
                <a:solidFill>
                  <a:schemeClr val="bg1"/>
                </a:solidFill>
              </a:rPr>
              <a:t>produtos de empresas </a:t>
            </a:r>
            <a:r>
              <a:rPr lang="pt-BR" sz="2800" b="1" dirty="0" smtClean="0">
                <a:solidFill>
                  <a:schemeClr val="bg1"/>
                </a:solidFill>
              </a:rPr>
              <a:t>fabricantes </a:t>
            </a:r>
            <a:r>
              <a:rPr lang="pt-BR" sz="2800" b="1" dirty="0" smtClean="0">
                <a:solidFill>
                  <a:schemeClr val="bg1"/>
                </a:solidFill>
              </a:rPr>
              <a:t>localizadas </a:t>
            </a:r>
            <a:r>
              <a:rPr lang="pt-BR" sz="2800" b="1" dirty="0">
                <a:solidFill>
                  <a:schemeClr val="bg1"/>
                </a:solidFill>
              </a:rPr>
              <a:t>em seu município.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endParaRPr lang="pt-BR" sz="2800" b="1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endParaRPr lang="pt-BR" sz="2800" b="1" dirty="0" smtClean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pt-BR" sz="2800" b="1" dirty="0" smtClean="0">
                <a:solidFill>
                  <a:schemeClr val="bg1"/>
                </a:solidFill>
              </a:rPr>
              <a:t> Profissionais </a:t>
            </a:r>
            <a:r>
              <a:rPr lang="pt-BR" sz="2800" b="1" u="sng" dirty="0">
                <a:solidFill>
                  <a:srgbClr val="FFFF00"/>
                </a:solidFill>
              </a:rPr>
              <a:t>DE VISA ESTADUAL </a:t>
            </a:r>
            <a:r>
              <a:rPr lang="pt-BR" sz="2800" b="1" dirty="0">
                <a:solidFill>
                  <a:schemeClr val="bg1"/>
                </a:solidFill>
              </a:rPr>
              <a:t>conseguem visualizar as notificações do seu estado </a:t>
            </a:r>
            <a:r>
              <a:rPr lang="pt-BR" sz="2800" b="1" dirty="0" smtClean="0">
                <a:solidFill>
                  <a:schemeClr val="bg1"/>
                </a:solidFill>
              </a:rPr>
              <a:t>e </a:t>
            </a:r>
            <a:r>
              <a:rPr lang="pt-BR" sz="2800" b="1" dirty="0">
                <a:solidFill>
                  <a:schemeClr val="bg1"/>
                </a:solidFill>
              </a:rPr>
              <a:t>de todo o </a:t>
            </a:r>
            <a:r>
              <a:rPr lang="pt-BR" sz="2800" b="1" dirty="0" smtClean="0">
                <a:solidFill>
                  <a:schemeClr val="bg1"/>
                </a:solidFill>
              </a:rPr>
              <a:t>Brasil, (exceto </a:t>
            </a:r>
            <a:r>
              <a:rPr lang="pt-BR" sz="2800" b="1" dirty="0" smtClean="0">
                <a:solidFill>
                  <a:schemeClr val="bg1"/>
                </a:solidFill>
              </a:rPr>
              <a:t>SANGUE e ASSISTÊNCIA À SAÚDE </a:t>
            </a:r>
            <a:r>
              <a:rPr lang="pt-BR" sz="2800" b="1" dirty="0" smtClean="0">
                <a:solidFill>
                  <a:schemeClr val="bg1"/>
                </a:solidFill>
              </a:rPr>
              <a:t>– apenas de seu estado)</a:t>
            </a:r>
            <a:endParaRPr lang="pt-B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251520" y="-387424"/>
            <a:ext cx="8712200" cy="809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400" b="1" dirty="0" smtClean="0">
                <a:solidFill>
                  <a:srgbClr val="FFFF00"/>
                </a:solidFill>
                <a:latin typeface="Corbel" pitchFamily="34" charset="0"/>
              </a:rPr>
              <a:t>Para o uso do sistema NOTIVISA existem três tipos de cadastro:</a:t>
            </a:r>
          </a:p>
          <a:p>
            <a:pPr algn="ctr" eaLnBrk="1" hangingPunct="1">
              <a:defRPr/>
            </a:pPr>
            <a:endParaRPr lang="pt-BR" sz="4000" b="1" u="sng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r>
              <a:rPr lang="pt-BR" sz="4000" b="1" u="sng" dirty="0" smtClean="0">
                <a:solidFill>
                  <a:srgbClr val="92D050"/>
                </a:solidFill>
                <a:latin typeface="Corbel" pitchFamily="34" charset="0"/>
              </a:rPr>
              <a:t>1 - Cadastro de Instituições e Usuários</a:t>
            </a:r>
          </a:p>
          <a:p>
            <a:pPr eaLnBrk="1" hangingPunct="1">
              <a:defRPr/>
            </a:pPr>
            <a:endParaRPr lang="pt-BR" sz="4000" b="1" u="sng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r>
              <a:rPr lang="pt-BR" sz="4000" b="1" u="sng" dirty="0" smtClean="0">
                <a:solidFill>
                  <a:schemeClr val="bg1"/>
                </a:solidFill>
                <a:latin typeface="Corbel" pitchFamily="34" charset="0"/>
              </a:rPr>
              <a:t>2</a:t>
            </a:r>
            <a:r>
              <a:rPr lang="pt-BR" sz="4000" b="1" u="sng" dirty="0" smtClean="0">
                <a:solidFill>
                  <a:schemeClr val="bg1"/>
                </a:solidFill>
                <a:latin typeface="Corbel" pitchFamily="34" charset="0"/>
              </a:rPr>
              <a:t> - Cadastro de Empresas e Sistema de Segurança</a:t>
            </a:r>
          </a:p>
          <a:p>
            <a:pPr eaLnBrk="1" hangingPunct="1">
              <a:defRPr/>
            </a:pPr>
            <a:endParaRPr lang="pt-BR" sz="4000" b="1" u="sng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r>
              <a:rPr lang="pt-BR" sz="4000" b="1" u="sng" dirty="0" smtClean="0">
                <a:solidFill>
                  <a:schemeClr val="bg1"/>
                </a:solidFill>
                <a:latin typeface="Corbel" pitchFamily="34" charset="0"/>
              </a:rPr>
              <a:t>3 - Cadastro de Profissionais </a:t>
            </a:r>
            <a:r>
              <a:rPr lang="pt-BR" sz="4000" b="1" u="sng" dirty="0" smtClean="0">
                <a:solidFill>
                  <a:schemeClr val="bg1"/>
                </a:solidFill>
                <a:latin typeface="Corbel" pitchFamily="34" charset="0"/>
              </a:rPr>
              <a:t>L</a:t>
            </a:r>
            <a:r>
              <a:rPr lang="pt-BR" sz="4000" b="1" u="sng" dirty="0" smtClean="0">
                <a:solidFill>
                  <a:schemeClr val="bg1"/>
                </a:solidFill>
                <a:latin typeface="Corbel" pitchFamily="34" charset="0"/>
              </a:rPr>
              <a:t>iberais</a:t>
            </a:r>
          </a:p>
          <a:p>
            <a:pPr algn="ctr" eaLnBrk="1" hangingPunct="1">
              <a:defRPr/>
            </a:pPr>
            <a:endParaRPr lang="pt-BR" sz="4000" b="1" u="sng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r>
              <a:rPr lang="pt-BR" sz="2800" b="1" u="sng" dirty="0" err="1" smtClean="0">
                <a:solidFill>
                  <a:srgbClr val="FFFF00"/>
                </a:solidFill>
                <a:latin typeface="Corbel" pitchFamily="34" charset="0"/>
              </a:rPr>
              <a:t>Obs</a:t>
            </a:r>
            <a:r>
              <a:rPr lang="pt-BR" sz="2800" b="1" u="sng" dirty="0" smtClean="0">
                <a:solidFill>
                  <a:srgbClr val="FFFF00"/>
                </a:solidFill>
                <a:latin typeface="Corbel" pitchFamily="34" charset="0"/>
              </a:rPr>
              <a:t>: Cidadão não precisa de cadastro</a:t>
            </a:r>
          </a:p>
          <a:p>
            <a:pPr eaLnBrk="1" hangingPunct="1">
              <a:defRPr/>
            </a:pPr>
            <a:endParaRPr lang="pt-BR" sz="2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dirty="0" smtClean="0">
              <a:solidFill>
                <a:schemeClr val="bg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214313" y="0"/>
            <a:ext cx="608587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Perfis de </a:t>
            </a: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acesso – Profissional de Saúde Liberal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12" name="Conector reto 11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3" name="Retângulo 13"/>
          <p:cNvSpPr>
            <a:spLocks noChangeArrowheads="1"/>
          </p:cNvSpPr>
          <p:nvPr/>
        </p:nvSpPr>
        <p:spPr bwMode="auto">
          <a:xfrm>
            <a:off x="214312" y="640913"/>
            <a:ext cx="892968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400" b="1" u="sng" dirty="0" smtClean="0">
                <a:solidFill>
                  <a:schemeClr val="bg1"/>
                </a:solidFill>
              </a:rPr>
              <a:t>Profissional de Saúde Liberal</a:t>
            </a:r>
            <a:endParaRPr lang="pt-BR" sz="4400" b="1" u="sng" dirty="0">
              <a:solidFill>
                <a:schemeClr val="bg1"/>
              </a:solidFill>
            </a:endParaRPr>
          </a:p>
          <a:p>
            <a:endParaRPr lang="pt-BR" sz="3000" b="1" u="sng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pt-BR" sz="3400" b="1" dirty="0">
                <a:solidFill>
                  <a:srgbClr val="FFFF00"/>
                </a:solidFill>
              </a:rPr>
              <a:t> Sem vínculo com instituição/empresa</a:t>
            </a:r>
          </a:p>
          <a:p>
            <a:r>
              <a:rPr lang="pt-BR" sz="2000" b="1" dirty="0"/>
              <a:t> </a:t>
            </a:r>
            <a:endParaRPr lang="pt-BR" sz="2000" dirty="0"/>
          </a:p>
          <a:p>
            <a:pPr>
              <a:buFontTx/>
              <a:buChar char="-"/>
            </a:pPr>
            <a:r>
              <a:rPr lang="pt-BR" sz="3200" b="1" dirty="0">
                <a:solidFill>
                  <a:schemeClr val="bg1"/>
                </a:solidFill>
              </a:rPr>
              <a:t> Não </a:t>
            </a:r>
            <a:r>
              <a:rPr lang="pt-BR" sz="3200" b="1" dirty="0" smtClean="0">
                <a:solidFill>
                  <a:schemeClr val="bg1"/>
                </a:solidFill>
              </a:rPr>
              <a:t>pode </a:t>
            </a:r>
            <a:r>
              <a:rPr lang="pt-BR" sz="3200" b="1" dirty="0">
                <a:solidFill>
                  <a:schemeClr val="bg1"/>
                </a:solidFill>
              </a:rPr>
              <a:t>notificar </a:t>
            </a:r>
            <a:r>
              <a:rPr lang="pt-BR" sz="3200" b="1" dirty="0">
                <a:solidFill>
                  <a:srgbClr val="FFFF00"/>
                </a:solidFill>
              </a:rPr>
              <a:t>Uso de SANGUE e COMPONENTES (</a:t>
            </a:r>
            <a:r>
              <a:rPr lang="pt-BR" sz="3200" b="1" u="sng" dirty="0">
                <a:solidFill>
                  <a:srgbClr val="FFFF00"/>
                </a:solidFill>
              </a:rPr>
              <a:t>reação </a:t>
            </a:r>
            <a:r>
              <a:rPr lang="pt-BR" sz="3200" b="1" u="sng" dirty="0" err="1">
                <a:solidFill>
                  <a:srgbClr val="FFFF00"/>
                </a:solidFill>
              </a:rPr>
              <a:t>transfusional</a:t>
            </a:r>
            <a:r>
              <a:rPr lang="pt-BR" sz="3200" b="1" dirty="0" smtClean="0">
                <a:solidFill>
                  <a:srgbClr val="FFFF00"/>
                </a:solidFill>
              </a:rPr>
              <a:t>), pois em tese uma reação desse tipo </a:t>
            </a:r>
            <a:r>
              <a:rPr lang="pt-BR" sz="3200" b="1" dirty="0" smtClean="0">
                <a:solidFill>
                  <a:srgbClr val="FFFF00"/>
                </a:solidFill>
              </a:rPr>
              <a:t>ocorre dentro </a:t>
            </a:r>
            <a:r>
              <a:rPr lang="pt-BR" sz="3200" b="1" dirty="0" smtClean="0">
                <a:solidFill>
                  <a:srgbClr val="FFFF00"/>
                </a:solidFill>
              </a:rPr>
              <a:t>de um Serviço de </a:t>
            </a:r>
            <a:r>
              <a:rPr lang="pt-BR" sz="3200" b="1" dirty="0" smtClean="0">
                <a:solidFill>
                  <a:srgbClr val="FFFF00"/>
                </a:solidFill>
              </a:rPr>
              <a:t>Saúde</a:t>
            </a:r>
          </a:p>
          <a:p>
            <a:pPr>
              <a:buFontTx/>
              <a:buChar char="-"/>
            </a:pPr>
            <a:endParaRPr lang="pt-BR" sz="3200" b="1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pt-BR" sz="3200" b="1" dirty="0" smtClean="0">
                <a:solidFill>
                  <a:schemeClr val="bg1"/>
                </a:solidFill>
              </a:rPr>
              <a:t> Não pode notificar no formulário de </a:t>
            </a:r>
            <a:r>
              <a:rPr lang="pt-BR" sz="3200" b="1" u="sng" dirty="0" smtClean="0">
                <a:solidFill>
                  <a:schemeClr val="bg1"/>
                </a:solidFill>
              </a:rPr>
              <a:t>Assistência à Saúde</a:t>
            </a:r>
            <a:r>
              <a:rPr lang="pt-BR" sz="3200" b="1" dirty="0" smtClean="0">
                <a:solidFill>
                  <a:schemeClr val="bg1"/>
                </a:solidFill>
              </a:rPr>
              <a:t>, pois é exclusivo </a:t>
            </a:r>
            <a:r>
              <a:rPr lang="pt-BR" sz="3200" b="1" dirty="0" smtClean="0">
                <a:solidFill>
                  <a:schemeClr val="bg1"/>
                </a:solidFill>
              </a:rPr>
              <a:t>dos Núcleos de Segurança do Paciente</a:t>
            </a:r>
            <a:endParaRPr lang="pt-BR" sz="3200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pt-B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214312" y="0"/>
            <a:ext cx="745403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Diferença de Gestor de Segurança e Gestor </a:t>
            </a:r>
            <a:r>
              <a:rPr lang="pt-BR" sz="2400" dirty="0" err="1" smtClean="0">
                <a:solidFill>
                  <a:schemeClr val="bg1"/>
                </a:solidFill>
                <a:latin typeface="Corbel" pitchFamily="34" charset="0"/>
                <a:cs typeface="+mn-cs"/>
              </a:rPr>
              <a:t>Notivisa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11" name="Conector reto 10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Retângulo 9"/>
          <p:cNvSpPr>
            <a:spLocks noChangeArrowheads="1"/>
          </p:cNvSpPr>
          <p:nvPr/>
        </p:nvSpPr>
        <p:spPr bwMode="auto">
          <a:xfrm>
            <a:off x="251520" y="404664"/>
            <a:ext cx="8642350" cy="812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600" b="1" u="sng" dirty="0">
                <a:solidFill>
                  <a:srgbClr val="FFFF00"/>
                </a:solidFill>
                <a:latin typeface="Corbel" pitchFamily="34" charset="0"/>
              </a:rPr>
              <a:t>Gestor de Segurança x </a:t>
            </a:r>
            <a:r>
              <a:rPr lang="pt-BR" sz="3600" b="1" u="sng" dirty="0">
                <a:solidFill>
                  <a:schemeClr val="accent3"/>
                </a:solidFill>
                <a:latin typeface="Corbel" pitchFamily="34" charset="0"/>
              </a:rPr>
              <a:t>Gestor Notivisa</a:t>
            </a:r>
          </a:p>
          <a:p>
            <a:pPr>
              <a:defRPr/>
            </a:pPr>
            <a:endParaRPr lang="pt-BR" sz="3600" dirty="0">
              <a:solidFill>
                <a:srgbClr val="FFFF00"/>
              </a:solidFill>
              <a:latin typeface="Corbel" pitchFamily="34" charset="0"/>
            </a:endParaRPr>
          </a:p>
          <a:p>
            <a:pPr>
              <a:defRPr/>
            </a:pPr>
            <a:r>
              <a:rPr lang="pt-BR" sz="2800" b="1" u="sng" dirty="0">
                <a:solidFill>
                  <a:schemeClr val="bg1"/>
                </a:solidFill>
              </a:rPr>
              <a:t>Gestor de Segurança não é um perfil de </a:t>
            </a:r>
            <a:r>
              <a:rPr lang="pt-BR" sz="2800" b="1" u="sng" dirty="0" smtClean="0">
                <a:solidFill>
                  <a:schemeClr val="bg1"/>
                </a:solidFill>
              </a:rPr>
              <a:t>acesso</a:t>
            </a:r>
            <a:endParaRPr lang="pt-BR" sz="2800" b="1" u="sng" dirty="0">
              <a:solidFill>
                <a:schemeClr val="bg1"/>
              </a:solidFill>
            </a:endParaRPr>
          </a:p>
          <a:p>
            <a:pPr>
              <a:defRPr/>
            </a:pPr>
            <a:endParaRPr lang="pt-BR" sz="31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pt-BR" sz="2800" b="1" dirty="0">
                <a:solidFill>
                  <a:schemeClr val="bg1"/>
                </a:solidFill>
              </a:rPr>
              <a:t>Gestor </a:t>
            </a:r>
            <a:r>
              <a:rPr lang="pt-BR" sz="2800" b="1" dirty="0" err="1">
                <a:solidFill>
                  <a:schemeClr val="bg1"/>
                </a:solidFill>
              </a:rPr>
              <a:t>Notivisa</a:t>
            </a:r>
            <a:r>
              <a:rPr lang="pt-BR" sz="2800" b="1" dirty="0">
                <a:solidFill>
                  <a:schemeClr val="bg1"/>
                </a:solidFill>
              </a:rPr>
              <a:t> </a:t>
            </a:r>
            <a:r>
              <a:rPr lang="pt-BR" sz="2800" b="1" dirty="0" smtClean="0">
                <a:solidFill>
                  <a:srgbClr val="FFFF00"/>
                </a:solidFill>
              </a:rPr>
              <a:t>– </a:t>
            </a:r>
            <a:r>
              <a:rPr lang="pt-BR" sz="2800" b="1" dirty="0" smtClean="0">
                <a:solidFill>
                  <a:srgbClr val="FFFF00"/>
                </a:solidFill>
              </a:rPr>
              <a:t>É </a:t>
            </a:r>
            <a:r>
              <a:rPr lang="pt-BR" sz="2800" b="1" dirty="0" smtClean="0">
                <a:solidFill>
                  <a:srgbClr val="FFFF00"/>
                </a:solidFill>
              </a:rPr>
              <a:t>um </a:t>
            </a:r>
            <a:r>
              <a:rPr lang="pt-BR" sz="2800" b="1" dirty="0" smtClean="0">
                <a:solidFill>
                  <a:srgbClr val="FFFF00"/>
                </a:solidFill>
              </a:rPr>
              <a:t>perfil do </a:t>
            </a:r>
            <a:r>
              <a:rPr lang="pt-BR" sz="2800" b="1" dirty="0" err="1" smtClean="0">
                <a:solidFill>
                  <a:srgbClr val="FFFF00"/>
                </a:solidFill>
              </a:rPr>
              <a:t>Notivisa</a:t>
            </a:r>
            <a:r>
              <a:rPr lang="pt-BR" sz="2800" b="1" dirty="0" smtClean="0">
                <a:solidFill>
                  <a:srgbClr val="FFFF00"/>
                </a:solidFill>
              </a:rPr>
              <a:t> </a:t>
            </a:r>
            <a:r>
              <a:rPr lang="pt-BR" sz="2800" b="1" dirty="0">
                <a:solidFill>
                  <a:srgbClr val="FFFF00"/>
                </a:solidFill>
              </a:rPr>
              <a:t>atribuído a um usuário pelo Gestor de Segurança.</a:t>
            </a:r>
          </a:p>
          <a:p>
            <a:pPr>
              <a:defRPr/>
            </a:pPr>
            <a:endParaRPr lang="pt-BR" sz="2800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pt-BR" sz="2800" b="1" dirty="0">
                <a:solidFill>
                  <a:schemeClr val="accent3"/>
                </a:solidFill>
              </a:rPr>
              <a:t>Gestor de Segurança – </a:t>
            </a:r>
            <a:r>
              <a:rPr lang="pt-BR" sz="2800" b="1" dirty="0" smtClean="0">
                <a:solidFill>
                  <a:srgbClr val="FFFF00"/>
                </a:solidFill>
              </a:rPr>
              <a:t>Tem o papel de cadastrar </a:t>
            </a:r>
            <a:r>
              <a:rPr lang="pt-BR" sz="2800" b="1" dirty="0">
                <a:solidFill>
                  <a:srgbClr val="FFFF00"/>
                </a:solidFill>
              </a:rPr>
              <a:t>e </a:t>
            </a:r>
            <a:r>
              <a:rPr lang="pt-BR" sz="2800" b="1" dirty="0" smtClean="0">
                <a:solidFill>
                  <a:srgbClr val="FFFF00"/>
                </a:solidFill>
              </a:rPr>
              <a:t>atribuir </a:t>
            </a:r>
            <a:r>
              <a:rPr lang="pt-BR" sz="2800" b="1" dirty="0">
                <a:solidFill>
                  <a:srgbClr val="FFFF00"/>
                </a:solidFill>
              </a:rPr>
              <a:t>perfil de acesso </a:t>
            </a:r>
            <a:r>
              <a:rPr lang="pt-BR" sz="2800" b="1" dirty="0">
                <a:solidFill>
                  <a:srgbClr val="FFFF00"/>
                </a:solidFill>
              </a:rPr>
              <a:t>aos </a:t>
            </a:r>
            <a:r>
              <a:rPr lang="pt-BR" sz="2800" b="1" dirty="0" smtClean="0">
                <a:solidFill>
                  <a:srgbClr val="FFFF00"/>
                </a:solidFill>
              </a:rPr>
              <a:t>usuários da sua instituição para qualquer sistema da </a:t>
            </a:r>
            <a:r>
              <a:rPr lang="pt-BR" sz="2800" b="1" dirty="0" err="1" smtClean="0">
                <a:solidFill>
                  <a:srgbClr val="FFFF00"/>
                </a:solidFill>
              </a:rPr>
              <a:t>Anvisa</a:t>
            </a:r>
            <a:endParaRPr lang="pt-BR" sz="2800" b="1" dirty="0">
              <a:solidFill>
                <a:srgbClr val="FFFF00"/>
              </a:solidFill>
            </a:endParaRPr>
          </a:p>
          <a:p>
            <a:pPr>
              <a:defRPr/>
            </a:pPr>
            <a:endParaRPr lang="pt-BR" sz="31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pt-BR" sz="3200" b="1" dirty="0">
                <a:solidFill>
                  <a:schemeClr val="bg1"/>
                </a:solidFill>
              </a:rPr>
              <a:t>Não necessariamente um </a:t>
            </a:r>
            <a:r>
              <a:rPr lang="pt-BR" sz="3200" b="1" dirty="0">
                <a:solidFill>
                  <a:srgbClr val="FFFF00"/>
                </a:solidFill>
              </a:rPr>
              <a:t>GESTOR DE SEGURANÇA </a:t>
            </a:r>
            <a:r>
              <a:rPr lang="pt-BR" sz="3200" b="1" dirty="0">
                <a:solidFill>
                  <a:schemeClr val="bg1"/>
                </a:solidFill>
              </a:rPr>
              <a:t>será usuário do Notivisa.</a:t>
            </a:r>
          </a:p>
          <a:p>
            <a:pPr>
              <a:defRPr/>
            </a:pPr>
            <a:endParaRPr lang="pt-BR" sz="3600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defRPr/>
            </a:pPr>
            <a:endParaRPr lang="pt-BR" sz="2000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pt-BR" sz="2000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defRPr/>
            </a:pPr>
            <a:endParaRPr lang="pt-BR" sz="1600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defRPr/>
            </a:pPr>
            <a:endParaRPr lang="pt-BR" u="sng" dirty="0">
              <a:solidFill>
                <a:schemeClr val="bg1"/>
              </a:solidFill>
              <a:latin typeface="Corbel" pitchFamily="34" charset="0"/>
            </a:endParaRPr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de cantos arredondados 12"/>
          <p:cNvSpPr/>
          <p:nvPr/>
        </p:nvSpPr>
        <p:spPr>
          <a:xfrm>
            <a:off x="214313" y="500063"/>
            <a:ext cx="8715375" cy="6357937"/>
          </a:xfrm>
          <a:prstGeom prst="roundRect">
            <a:avLst>
              <a:gd name="adj" fmla="val 8924"/>
            </a:avLst>
          </a:prstGeom>
          <a:solidFill>
            <a:srgbClr val="0F9093"/>
          </a:solidFill>
          <a:ln>
            <a:solidFill>
              <a:schemeClr val="accent1">
                <a:lumMod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642938" y="500063"/>
            <a:ext cx="7632700" cy="60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pt-BR" sz="2600" b="1" dirty="0">
                <a:solidFill>
                  <a:schemeClr val="bg1"/>
                </a:solidFill>
                <a:cs typeface="+mn-cs"/>
              </a:rPr>
              <a:t> Dados de instituições e usuários devem estar sempre </a:t>
            </a:r>
            <a:r>
              <a:rPr lang="pt-BR" sz="2600" b="1" dirty="0" smtClean="0">
                <a:solidFill>
                  <a:schemeClr val="bg1"/>
                </a:solidFill>
                <a:cs typeface="+mn-cs"/>
              </a:rPr>
              <a:t>atualizados junto a </a:t>
            </a:r>
            <a:r>
              <a:rPr lang="pt-BR" sz="2600" b="1" dirty="0" err="1" smtClean="0">
                <a:solidFill>
                  <a:schemeClr val="bg1"/>
                </a:solidFill>
                <a:cs typeface="+mn-cs"/>
              </a:rPr>
              <a:t>Anvisa</a:t>
            </a:r>
            <a:r>
              <a:rPr lang="pt-BR" sz="2600" b="1" dirty="0" smtClean="0">
                <a:solidFill>
                  <a:schemeClr val="bg1"/>
                </a:solidFill>
                <a:cs typeface="+mn-cs"/>
              </a:rPr>
              <a:t>. </a:t>
            </a:r>
            <a:endParaRPr lang="pt-BR" sz="2600" b="1" dirty="0">
              <a:solidFill>
                <a:schemeClr val="bg1"/>
              </a:solidFill>
              <a:cs typeface="+mn-cs"/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pt-BR" sz="2600" b="1" dirty="0">
              <a:solidFill>
                <a:schemeClr val="tx2"/>
              </a:solidFill>
              <a:cs typeface="+mn-cs"/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pt-BR" sz="2600" b="1" dirty="0">
                <a:solidFill>
                  <a:srgbClr val="FFFF00"/>
                </a:solidFill>
                <a:cs typeface="+mn-cs"/>
              </a:rPr>
              <a:t> Usuários sem perfil de acesso não conseguem acessar o Notivisa.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pt-BR" sz="2600" b="1" dirty="0">
              <a:solidFill>
                <a:schemeClr val="tx2"/>
              </a:solidFill>
              <a:cs typeface="+mn-cs"/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pt-BR" sz="2600" b="1" dirty="0">
                <a:solidFill>
                  <a:schemeClr val="bg1"/>
                </a:solidFill>
                <a:cs typeface="+mn-cs"/>
              </a:rPr>
              <a:t> O Gestor de Segurança e o Responsável Legal precisam de perfil de acesso para acessar o Notivisa.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pt-BR" sz="2600" b="1" dirty="0">
              <a:solidFill>
                <a:schemeClr val="bg1"/>
              </a:solidFill>
              <a:cs typeface="+mn-cs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sz="2600" b="1" dirty="0">
                <a:solidFill>
                  <a:srgbClr val="FFFF00"/>
                </a:solidFill>
                <a:cs typeface="+mn-cs"/>
              </a:rPr>
              <a:t> Somente o Gestor de Segurança pode alterar os dados dos usuários cadastrados de sua instituição.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sz="2600" b="1" dirty="0">
                <a:solidFill>
                  <a:schemeClr val="bg1"/>
                </a:solidFill>
                <a:cs typeface="+mn-cs"/>
              </a:rPr>
              <a:t> Cada usuário deve ter seu </a:t>
            </a:r>
            <a:r>
              <a:rPr lang="pt-BR" sz="2600" b="1" dirty="0" err="1">
                <a:solidFill>
                  <a:schemeClr val="bg1"/>
                </a:solidFill>
                <a:cs typeface="+mn-cs"/>
              </a:rPr>
              <a:t>login</a:t>
            </a:r>
            <a:r>
              <a:rPr lang="pt-BR" sz="2600" b="1" dirty="0">
                <a:solidFill>
                  <a:schemeClr val="bg1"/>
                </a:solidFill>
                <a:cs typeface="+mn-cs"/>
              </a:rPr>
              <a:t> de acesso.</a:t>
            </a:r>
          </a:p>
        </p:txBody>
      </p:sp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214313" y="0"/>
            <a:ext cx="339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Resumo - Importante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5" descr="logo_anvisa1"/>
          <p:cNvPicPr>
            <a:picLocks noChangeAspect="1" noChangeArrowheads="1"/>
          </p:cNvPicPr>
          <p:nvPr/>
        </p:nvPicPr>
        <p:blipFill>
          <a:blip r:embed="rId2" cstate="print"/>
          <a:srcRect r="70575" b="1538"/>
          <a:stretch>
            <a:fillRect/>
          </a:stretch>
        </p:blipFill>
        <p:spPr bwMode="auto">
          <a:xfrm>
            <a:off x="7858148" y="5786454"/>
            <a:ext cx="864096" cy="677077"/>
          </a:xfrm>
          <a:prstGeom prst="roundRect">
            <a:avLst>
              <a:gd name="adj" fmla="val 16667"/>
            </a:avLst>
          </a:prstGeom>
          <a:ln w="3175"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179512" y="476672"/>
            <a:ext cx="8712200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-"/>
              <a:defRPr/>
            </a:pPr>
            <a:r>
              <a:rPr lang="pt-BR" sz="4000" b="1" dirty="0" smtClean="0">
                <a:solidFill>
                  <a:srgbClr val="FFFF00"/>
                </a:solidFill>
                <a:latin typeface="Corbel" pitchFamily="34" charset="0"/>
              </a:rPr>
              <a:t> A senha de qualquer usuário no seu primeiro acesso é 12345678</a:t>
            </a:r>
          </a:p>
          <a:p>
            <a:pPr eaLnBrk="1" hangingPunct="1">
              <a:buFontTx/>
              <a:buChar char="-"/>
              <a:defRPr/>
            </a:pPr>
            <a:endParaRPr lang="pt-BR" sz="4000" b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pt-BR" sz="4000" b="1" dirty="0" smtClean="0">
                <a:solidFill>
                  <a:schemeClr val="bg1"/>
                </a:solidFill>
                <a:latin typeface="Corbel" pitchFamily="34" charset="0"/>
              </a:rPr>
              <a:t>A senha inicial pode ser alterada na página do CADASTRO DE USUÁRIOS ou após realizar o </a:t>
            </a:r>
            <a:r>
              <a:rPr lang="pt-BR" sz="4000" b="1" dirty="0" err="1" smtClean="0">
                <a:solidFill>
                  <a:schemeClr val="bg1"/>
                </a:solidFill>
                <a:latin typeface="Corbel" pitchFamily="34" charset="0"/>
              </a:rPr>
              <a:t>login</a:t>
            </a:r>
            <a:r>
              <a:rPr lang="pt-BR" sz="4000" b="1" dirty="0" smtClean="0">
                <a:solidFill>
                  <a:schemeClr val="bg1"/>
                </a:solidFill>
                <a:latin typeface="Corbel" pitchFamily="34" charset="0"/>
              </a:rPr>
              <a:t> no </a:t>
            </a:r>
            <a:r>
              <a:rPr lang="pt-BR" sz="4000" b="1" dirty="0" err="1" smtClean="0">
                <a:solidFill>
                  <a:schemeClr val="bg1"/>
                </a:solidFill>
                <a:latin typeface="Corbel" pitchFamily="34" charset="0"/>
              </a:rPr>
              <a:t>Notivisa</a:t>
            </a:r>
            <a:endParaRPr lang="pt-BR" sz="40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buFontTx/>
              <a:buChar char="-"/>
              <a:defRPr/>
            </a:pPr>
            <a:endParaRPr lang="pt-BR" sz="4000" b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pt-BR" sz="4000" b="1" dirty="0" smtClean="0">
                <a:solidFill>
                  <a:srgbClr val="FFFF00"/>
                </a:solidFill>
                <a:latin typeface="Corbel" pitchFamily="34" charset="0"/>
              </a:rPr>
              <a:t> Caso não lembre a senha tente recuperar pelo link ESQUECI MINHA SENHA</a:t>
            </a:r>
            <a:endParaRPr lang="pt-BR" sz="4000" dirty="0" smtClean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3080" name="Text Box 36"/>
          <p:cNvSpPr txBox="1">
            <a:spLocks noChangeArrowheads="1"/>
          </p:cNvSpPr>
          <p:nvPr/>
        </p:nvSpPr>
        <p:spPr bwMode="auto">
          <a:xfrm>
            <a:off x="250824" y="0"/>
            <a:ext cx="5617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Importante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30" name="Conector reto 29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39750" y="0"/>
            <a:ext cx="8280400" cy="805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60000"/>
              </a:lnSpc>
              <a:spcBef>
                <a:spcPct val="50000"/>
              </a:spcBef>
            </a:pPr>
            <a:r>
              <a:rPr lang="pt-BR" sz="3000" b="1" u="sng" dirty="0">
                <a:solidFill>
                  <a:srgbClr val="FFFF00"/>
                </a:solidFill>
              </a:rPr>
              <a:t>Dúvidas podem ser esclarecidas:</a:t>
            </a:r>
          </a:p>
          <a:p>
            <a:pPr marL="342900" indent="-342900">
              <a:lnSpc>
                <a:spcPct val="160000"/>
              </a:lnSpc>
              <a:spcBef>
                <a:spcPct val="50000"/>
              </a:spcBef>
              <a:buFontTx/>
              <a:buAutoNum type="arabicPeriod"/>
            </a:pPr>
            <a:r>
              <a:rPr lang="pt-BR" sz="2200" b="1" dirty="0">
                <a:solidFill>
                  <a:schemeClr val="bg1"/>
                </a:solidFill>
              </a:rPr>
              <a:t>Consultando os manuais que estão no site do </a:t>
            </a:r>
            <a:r>
              <a:rPr lang="pt-BR" sz="2200" b="1" dirty="0" err="1">
                <a:solidFill>
                  <a:schemeClr val="bg1"/>
                </a:solidFill>
              </a:rPr>
              <a:t>Notivisa</a:t>
            </a:r>
            <a:r>
              <a:rPr lang="pt-BR" sz="2200" b="1" dirty="0">
                <a:solidFill>
                  <a:schemeClr val="bg1"/>
                </a:solidFill>
              </a:rPr>
              <a:t>;</a:t>
            </a:r>
          </a:p>
          <a:p>
            <a:pPr marL="342900" indent="-342900">
              <a:lnSpc>
                <a:spcPct val="160000"/>
              </a:lnSpc>
              <a:spcBef>
                <a:spcPct val="50000"/>
              </a:spcBef>
              <a:buFontTx/>
              <a:buAutoNum type="arabicPeriod"/>
            </a:pPr>
            <a:r>
              <a:rPr lang="pt-BR" sz="2200" b="1" dirty="0">
                <a:solidFill>
                  <a:schemeClr val="bg1"/>
                </a:solidFill>
              </a:rPr>
              <a:t>Consultando o FAQ (Perguntas e respostas frequentes);</a:t>
            </a:r>
          </a:p>
          <a:p>
            <a:pPr marL="342900" indent="-342900">
              <a:lnSpc>
                <a:spcPct val="160000"/>
              </a:lnSpc>
              <a:spcBef>
                <a:spcPct val="50000"/>
              </a:spcBef>
              <a:buFontTx/>
              <a:buAutoNum type="arabicPeriod"/>
            </a:pPr>
            <a:r>
              <a:rPr lang="pt-BR" sz="2200" b="1" dirty="0">
                <a:solidFill>
                  <a:schemeClr val="bg1"/>
                </a:solidFill>
              </a:rPr>
              <a:t>Enviando as dúvidas para os e-mails: </a:t>
            </a:r>
            <a:r>
              <a:rPr lang="pt-BR" sz="3600" b="1" dirty="0">
                <a:solidFill>
                  <a:srgbClr val="FFFF00"/>
                </a:solidFill>
              </a:rPr>
              <a:t>cadastro.sistemas@anvisa.gov.br</a:t>
            </a:r>
          </a:p>
          <a:p>
            <a:pPr marL="342900" indent="-342900">
              <a:lnSpc>
                <a:spcPct val="160000"/>
              </a:lnSpc>
              <a:spcBef>
                <a:spcPct val="50000"/>
              </a:spcBef>
            </a:pPr>
            <a:r>
              <a:rPr lang="pt-BR" sz="3600" b="1" dirty="0">
                <a:solidFill>
                  <a:srgbClr val="FFFF00"/>
                </a:solidFill>
              </a:rPr>
              <a:t>   notivisa@anvisa.gov.br</a:t>
            </a:r>
          </a:p>
          <a:p>
            <a:pPr marL="342900" indent="-342900">
              <a:lnSpc>
                <a:spcPct val="160000"/>
              </a:lnSpc>
              <a:spcBef>
                <a:spcPct val="50000"/>
              </a:spcBef>
            </a:pPr>
            <a:r>
              <a:rPr lang="pt-BR" sz="2200" b="1" dirty="0">
                <a:solidFill>
                  <a:schemeClr val="bg1"/>
                </a:solidFill>
              </a:rPr>
              <a:t>4. Central de Atendimento da </a:t>
            </a:r>
            <a:r>
              <a:rPr lang="pt-BR" sz="2200" b="1" dirty="0" err="1">
                <a:solidFill>
                  <a:schemeClr val="bg1"/>
                </a:solidFill>
              </a:rPr>
              <a:t>Anvisa</a:t>
            </a:r>
            <a:endParaRPr lang="pt-BR" sz="22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160000"/>
              </a:lnSpc>
              <a:spcBef>
                <a:spcPct val="50000"/>
              </a:spcBef>
            </a:pPr>
            <a:r>
              <a:rPr lang="pt-BR" sz="2200" b="1" dirty="0">
                <a:solidFill>
                  <a:schemeClr val="bg1"/>
                </a:solidFill>
              </a:rPr>
              <a:t>0800 642 9782   -  De segunda a sexta, das 07:30 às 19:30</a:t>
            </a:r>
            <a:r>
              <a:rPr lang="pt-BR" sz="2200" b="1" dirty="0" err="1">
                <a:solidFill>
                  <a:schemeClr val="bg1"/>
                </a:solidFill>
              </a:rPr>
              <a:t>hs</a:t>
            </a:r>
            <a:endParaRPr lang="pt-BR" sz="22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160000"/>
              </a:lnSpc>
              <a:spcBef>
                <a:spcPct val="50000"/>
              </a:spcBef>
            </a:pPr>
            <a:endParaRPr lang="pt-BR" sz="2500" b="1" dirty="0">
              <a:solidFill>
                <a:srgbClr val="FF9900"/>
              </a:solidFill>
            </a:endParaRPr>
          </a:p>
          <a:p>
            <a:pPr marL="342900" indent="-342900">
              <a:lnSpc>
                <a:spcPct val="160000"/>
              </a:lnSpc>
              <a:spcBef>
                <a:spcPct val="50000"/>
              </a:spcBef>
            </a:pPr>
            <a:endParaRPr lang="pt-BR" sz="25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251520" y="0"/>
            <a:ext cx="8712200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400" b="1" dirty="0" smtClean="0">
                <a:solidFill>
                  <a:srgbClr val="FFFF00"/>
                </a:solidFill>
                <a:latin typeface="Corbel" pitchFamily="34" charset="0"/>
              </a:rPr>
              <a:t>Cadastro de Empresas e Sistema de Segurança:</a:t>
            </a:r>
          </a:p>
          <a:p>
            <a:pPr algn="ctr" eaLnBrk="1" hangingPunct="1">
              <a:defRPr/>
            </a:pPr>
            <a:endParaRPr lang="pt-BR" sz="4000" b="1" u="sng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r>
              <a:rPr lang="pt-BR" sz="4000" b="1" u="sng" dirty="0" smtClean="0">
                <a:solidFill>
                  <a:schemeClr val="bg1"/>
                </a:solidFill>
                <a:latin typeface="Corbel" pitchFamily="34" charset="0"/>
              </a:rPr>
              <a:t>1 – Empresas detentoras de registro de produtos sob vigilância sanitária</a:t>
            </a:r>
          </a:p>
          <a:p>
            <a:pPr eaLnBrk="1" hangingPunct="1">
              <a:defRPr/>
            </a:pPr>
            <a:endParaRPr lang="pt-BR" sz="4000" b="1" u="sng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r>
              <a:rPr lang="pt-BR" sz="4000" b="1" u="sng" dirty="0" smtClean="0">
                <a:solidFill>
                  <a:schemeClr val="bg1"/>
                </a:solidFill>
                <a:latin typeface="Corbel" pitchFamily="34" charset="0"/>
              </a:rPr>
              <a:t>2 - Drogarias</a:t>
            </a:r>
          </a:p>
          <a:p>
            <a:pPr eaLnBrk="1" hangingPunct="1">
              <a:defRPr/>
            </a:pPr>
            <a:endParaRPr lang="pt-BR" sz="4000" b="1" u="sng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r>
              <a:rPr lang="pt-BR" sz="4000" b="1" u="sng" dirty="0" smtClean="0">
                <a:solidFill>
                  <a:schemeClr val="bg1"/>
                </a:solidFill>
                <a:latin typeface="Corbel" pitchFamily="34" charset="0"/>
              </a:rPr>
              <a:t>3 – Laboratórios privados</a:t>
            </a:r>
            <a:endParaRPr lang="pt-BR" sz="2800" b="1" u="sng" dirty="0" smtClean="0">
              <a:solidFill>
                <a:srgbClr val="FFFF00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sz="2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dirty="0" smtClean="0">
              <a:solidFill>
                <a:schemeClr val="bg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251520" y="0"/>
            <a:ext cx="8712200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400" b="1" dirty="0" smtClean="0">
                <a:solidFill>
                  <a:srgbClr val="FFFF00"/>
                </a:solidFill>
                <a:latin typeface="Corbel" pitchFamily="34" charset="0"/>
              </a:rPr>
              <a:t>Cadastro de Profissional de Saúde Liberal:</a:t>
            </a:r>
          </a:p>
          <a:p>
            <a:pPr algn="ctr" eaLnBrk="1" hangingPunct="1">
              <a:defRPr/>
            </a:pPr>
            <a:endParaRPr lang="pt-BR" sz="4400" b="1" u="sng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r>
              <a:rPr lang="pt-BR" sz="4400" b="1" dirty="0" smtClean="0">
                <a:solidFill>
                  <a:schemeClr val="bg1"/>
                </a:solidFill>
                <a:latin typeface="Corbel" pitchFamily="34" charset="0"/>
              </a:rPr>
              <a:t>Profissionais que não estão vinculados a uma instituição/empresa, mas se cadastram para realizarem notificações. Não estão ligados a um CNPJ.</a:t>
            </a:r>
            <a:endParaRPr lang="pt-BR" sz="44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dirty="0" smtClean="0">
              <a:solidFill>
                <a:schemeClr val="bg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179512" y="404664"/>
            <a:ext cx="8712200" cy="6401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800" b="1" dirty="0" smtClean="0">
                <a:solidFill>
                  <a:schemeClr val="bg1"/>
                </a:solidFill>
                <a:latin typeface="Corbel" pitchFamily="34" charset="0"/>
              </a:rPr>
              <a:t>Onde realizar o cadastro de instituições como </a:t>
            </a:r>
            <a:r>
              <a:rPr lang="pt-BR" sz="4800" b="1" u="sng" dirty="0" smtClean="0">
                <a:solidFill>
                  <a:srgbClr val="FFFF00"/>
                </a:solidFill>
                <a:latin typeface="Corbel" pitchFamily="34" charset="0"/>
              </a:rPr>
              <a:t>VISA</a:t>
            </a:r>
            <a:r>
              <a:rPr lang="pt-BR" sz="4800" b="1" u="sng" dirty="0" smtClean="0">
                <a:solidFill>
                  <a:srgbClr val="FFFF00"/>
                </a:solidFill>
                <a:latin typeface="Corbel" pitchFamily="34" charset="0"/>
              </a:rPr>
              <a:t>, Hospital, Serviço de Hemoterapia, Estabelecimento de Assistência à Saúde e </a:t>
            </a:r>
            <a:r>
              <a:rPr lang="pt-BR" sz="4800" b="1" u="sng" dirty="0" err="1" smtClean="0">
                <a:solidFill>
                  <a:srgbClr val="FFFF00"/>
                </a:solidFill>
                <a:latin typeface="Corbel" pitchFamily="34" charset="0"/>
              </a:rPr>
              <a:t>Lacen</a:t>
            </a:r>
            <a:r>
              <a:rPr lang="pt-BR" sz="4800" b="1" u="sng" dirty="0" smtClean="0">
                <a:solidFill>
                  <a:srgbClr val="FFFF00"/>
                </a:solidFill>
                <a:latin typeface="Corbel" pitchFamily="34" charset="0"/>
              </a:rPr>
              <a:t>?</a:t>
            </a:r>
            <a:endParaRPr lang="pt-BR" sz="4800" b="1" u="sng" dirty="0" smtClean="0">
              <a:solidFill>
                <a:srgbClr val="FFFF00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sz="2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sz="2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400" b="1" u="sng" dirty="0" smtClean="0">
                <a:solidFill>
                  <a:schemeClr val="bg1"/>
                </a:solidFill>
                <a:latin typeface="Corbel" pitchFamily="34" charset="0"/>
              </a:rPr>
              <a:t>NO SISTEMA DE CADASTRO DE INSTITUIÇÕES</a:t>
            </a:r>
            <a:endParaRPr lang="pt-BR" dirty="0" smtClean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3080" name="Text Box 36"/>
          <p:cNvSpPr txBox="1">
            <a:spLocks noChangeArrowheads="1"/>
          </p:cNvSpPr>
          <p:nvPr/>
        </p:nvSpPr>
        <p:spPr bwMode="auto">
          <a:xfrm>
            <a:off x="250824" y="0"/>
            <a:ext cx="5617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Sistema de Cadastro de </a:t>
            </a: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Instituições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30" name="Conector reto 29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179512" y="404664"/>
            <a:ext cx="87122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800" b="1" dirty="0" smtClean="0">
                <a:solidFill>
                  <a:srgbClr val="FFFF00"/>
                </a:solidFill>
                <a:latin typeface="Corbel" pitchFamily="34" charset="0"/>
              </a:rPr>
              <a:t>Onde realizar o cadastro dos profissionais dessas instituições</a:t>
            </a:r>
            <a:r>
              <a:rPr lang="pt-BR" sz="4800" b="1" dirty="0" smtClean="0">
                <a:solidFill>
                  <a:srgbClr val="FFFF00"/>
                </a:solidFill>
                <a:latin typeface="Corbel" pitchFamily="34" charset="0"/>
              </a:rPr>
              <a:t>?</a:t>
            </a:r>
            <a:endParaRPr lang="pt-BR" sz="4800" b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sz="2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eaLnBrk="1" hangingPunct="1">
              <a:defRPr/>
            </a:pPr>
            <a:endParaRPr lang="pt-BR" sz="2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400" b="1" u="sng" dirty="0" smtClean="0">
                <a:solidFill>
                  <a:schemeClr val="bg1"/>
                </a:solidFill>
                <a:latin typeface="Corbel" pitchFamily="34" charset="0"/>
              </a:rPr>
              <a:t>NO SISTEMA DE CADASTRO DE USUÁRIOS</a:t>
            </a:r>
            <a:endParaRPr lang="pt-BR" dirty="0" smtClean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3080" name="Text Box 36"/>
          <p:cNvSpPr txBox="1">
            <a:spLocks noChangeArrowheads="1"/>
          </p:cNvSpPr>
          <p:nvPr/>
        </p:nvSpPr>
        <p:spPr bwMode="auto">
          <a:xfrm>
            <a:off x="250824" y="0"/>
            <a:ext cx="5617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solidFill>
                  <a:schemeClr val="bg1"/>
                </a:solidFill>
                <a:latin typeface="Corbel" pitchFamily="34" charset="0"/>
                <a:cs typeface="+mn-cs"/>
              </a:rPr>
              <a:t>Sistema de Cadastro de </a:t>
            </a: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Usuários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30" name="Conector reto 29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aixaDeTexto 7"/>
          <p:cNvSpPr txBox="1">
            <a:spLocks noChangeArrowheads="1"/>
          </p:cNvSpPr>
          <p:nvPr/>
        </p:nvSpPr>
        <p:spPr bwMode="auto">
          <a:xfrm>
            <a:off x="179512" y="0"/>
            <a:ext cx="8712200" cy="69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pt-BR" sz="2600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 eaLnBrk="1" hangingPunct="1">
              <a:defRPr/>
            </a:pPr>
            <a:r>
              <a:rPr lang="pt-BR" sz="4800" b="1" dirty="0" smtClean="0">
                <a:solidFill>
                  <a:schemeClr val="bg1"/>
                </a:solidFill>
                <a:latin typeface="Corbel" pitchFamily="34" charset="0"/>
              </a:rPr>
              <a:t>Etapas necessárias para o uso do </a:t>
            </a:r>
            <a:r>
              <a:rPr lang="pt-BR" sz="4800" b="1" dirty="0" err="1" smtClean="0">
                <a:solidFill>
                  <a:schemeClr val="bg1"/>
                </a:solidFill>
                <a:latin typeface="Corbel" pitchFamily="34" charset="0"/>
              </a:rPr>
              <a:t>Notivisa</a:t>
            </a:r>
            <a:r>
              <a:rPr lang="pt-BR" sz="4800" b="1" dirty="0" smtClean="0">
                <a:solidFill>
                  <a:schemeClr val="bg1"/>
                </a:solidFill>
                <a:latin typeface="Corbel" pitchFamily="34" charset="0"/>
              </a:rPr>
              <a:t>:</a:t>
            </a:r>
          </a:p>
          <a:p>
            <a:pPr algn="ctr" eaLnBrk="1" hangingPunct="1">
              <a:defRPr/>
            </a:pPr>
            <a:endParaRPr lang="pt-BR" sz="3600" b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marL="914400" indent="-914400" eaLnBrk="1" hangingPunct="1">
              <a:buAutoNum type="arabicParenR"/>
              <a:defRPr/>
            </a:pPr>
            <a:r>
              <a:rPr lang="pt-BR" sz="3600" b="1" dirty="0" smtClean="0">
                <a:solidFill>
                  <a:srgbClr val="FFFF00"/>
                </a:solidFill>
                <a:latin typeface="Corbel" pitchFamily="34" charset="0"/>
              </a:rPr>
              <a:t>Cadastrar a instituição no  CADASTRO DE INSTITUIÇÕES</a:t>
            </a:r>
          </a:p>
          <a:p>
            <a:pPr marL="914400" indent="-914400" eaLnBrk="1" hangingPunct="1">
              <a:defRPr/>
            </a:pPr>
            <a:endParaRPr lang="pt-BR" sz="3600" b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marL="342900" indent="-342900" eaLnBrk="1" hangingPunct="1">
              <a:defRPr/>
            </a:pPr>
            <a:r>
              <a:rPr lang="pt-BR" sz="3600" b="1" dirty="0" smtClean="0">
                <a:solidFill>
                  <a:schemeClr val="bg1"/>
                </a:solidFill>
                <a:latin typeface="Corbel" pitchFamily="34" charset="0"/>
              </a:rPr>
              <a:t>2)</a:t>
            </a:r>
            <a:r>
              <a:rPr lang="pt-BR" sz="3600" b="1" dirty="0" smtClean="0">
                <a:solidFill>
                  <a:schemeClr val="bg1"/>
                </a:solidFill>
                <a:latin typeface="Corbel" pitchFamily="34" charset="0"/>
              </a:rPr>
              <a:t>	Cadastrar os profissionais da instituição no CADASTRO DE USUÁRIOS</a:t>
            </a:r>
          </a:p>
          <a:p>
            <a:pPr marL="342900" indent="-342900" eaLnBrk="1" hangingPunct="1">
              <a:buAutoNum type="arabicParenR"/>
              <a:defRPr/>
            </a:pPr>
            <a:endParaRPr lang="pt-BR" sz="36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marL="342900" indent="-342900" eaLnBrk="1" hangingPunct="1">
              <a:defRPr/>
            </a:pPr>
            <a:r>
              <a:rPr lang="pt-BR" sz="3600" b="1" dirty="0" smtClean="0">
                <a:solidFill>
                  <a:srgbClr val="FFFF00"/>
                </a:solidFill>
                <a:latin typeface="Corbel" pitchFamily="34" charset="0"/>
              </a:rPr>
              <a:t>3) 	Atribuir perfil para os profissionais no CADASTRO DE USUÁRIOS</a:t>
            </a:r>
            <a:endParaRPr lang="pt-BR" sz="3600" dirty="0" smtClean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3080" name="Text Box 36"/>
          <p:cNvSpPr txBox="1">
            <a:spLocks noChangeArrowheads="1"/>
          </p:cNvSpPr>
          <p:nvPr/>
        </p:nvSpPr>
        <p:spPr bwMode="auto">
          <a:xfrm>
            <a:off x="250824" y="0"/>
            <a:ext cx="5617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 smtClean="0">
                <a:solidFill>
                  <a:schemeClr val="bg1"/>
                </a:solidFill>
                <a:latin typeface="Corbel" pitchFamily="34" charset="0"/>
                <a:cs typeface="+mn-cs"/>
              </a:rPr>
              <a:t>Cadastro de Instituições e Usuários</a:t>
            </a:r>
            <a:endParaRPr lang="pt-BR" sz="2400" dirty="0">
              <a:solidFill>
                <a:schemeClr val="bg1"/>
              </a:solidFill>
              <a:latin typeface="Corbel" pitchFamily="34" charset="0"/>
              <a:cs typeface="+mn-cs"/>
            </a:endParaRPr>
          </a:p>
        </p:txBody>
      </p:sp>
      <p:cxnSp>
        <p:nvCxnSpPr>
          <p:cNvPr id="30" name="Conector reto 29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237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3889</TotalTime>
  <Words>1406</Words>
  <Application>Microsoft Office PowerPoint</Application>
  <PresentationFormat>Apresentação na tela (4:3)</PresentationFormat>
  <Paragraphs>217</Paragraphs>
  <Slides>34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Design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Erika.Resende</dc:creator>
  <cp:lastModifiedBy>user</cp:lastModifiedBy>
  <cp:revision>654</cp:revision>
  <dcterms:created xsi:type="dcterms:W3CDTF">2010-11-29T16:30:09Z</dcterms:created>
  <dcterms:modified xsi:type="dcterms:W3CDTF">2015-04-21T01:24:21Z</dcterms:modified>
</cp:coreProperties>
</file>