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72"/>
  </p:notesMasterIdLst>
  <p:sldIdLst>
    <p:sldId id="256" r:id="rId2"/>
    <p:sldId id="373" r:id="rId3"/>
    <p:sldId id="383" r:id="rId4"/>
    <p:sldId id="369" r:id="rId5"/>
    <p:sldId id="374" r:id="rId6"/>
    <p:sldId id="375" r:id="rId7"/>
    <p:sldId id="377" r:id="rId8"/>
    <p:sldId id="378" r:id="rId9"/>
    <p:sldId id="379" r:id="rId10"/>
    <p:sldId id="381" r:id="rId11"/>
    <p:sldId id="380" r:id="rId12"/>
    <p:sldId id="38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66" r:id="rId22"/>
    <p:sldId id="386" r:id="rId23"/>
    <p:sldId id="348" r:id="rId24"/>
    <p:sldId id="385" r:id="rId25"/>
    <p:sldId id="349" r:id="rId26"/>
    <p:sldId id="351" r:id="rId27"/>
    <p:sldId id="425" r:id="rId28"/>
    <p:sldId id="352" r:id="rId29"/>
    <p:sldId id="353" r:id="rId30"/>
    <p:sldId id="354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407" r:id="rId41"/>
    <p:sldId id="408" r:id="rId42"/>
    <p:sldId id="403" r:id="rId43"/>
    <p:sldId id="406" r:id="rId44"/>
    <p:sldId id="392" r:id="rId45"/>
    <p:sldId id="398" r:id="rId46"/>
    <p:sldId id="388" r:id="rId47"/>
    <p:sldId id="394" r:id="rId48"/>
    <p:sldId id="396" r:id="rId49"/>
    <p:sldId id="397" r:id="rId50"/>
    <p:sldId id="399" r:id="rId51"/>
    <p:sldId id="395" r:id="rId52"/>
    <p:sldId id="400" r:id="rId53"/>
    <p:sldId id="401" r:id="rId54"/>
    <p:sldId id="402" r:id="rId55"/>
    <p:sldId id="409" r:id="rId56"/>
    <p:sldId id="421" r:id="rId57"/>
    <p:sldId id="422" r:id="rId58"/>
    <p:sldId id="420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6" r:id="rId68"/>
    <p:sldId id="427" r:id="rId69"/>
    <p:sldId id="423" r:id="rId70"/>
    <p:sldId id="424" r:id="rId7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4FB60A6-2C59-463E-BD2C-89957FCAFE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09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F7C61A7-9D4B-46A5-9D9A-67C958BECDD1}" type="slidenum">
              <a:rPr lang="pt-BR" smtClean="0"/>
              <a:pPr eaLnBrk="1" hangingPunct="1">
                <a:defRPr/>
              </a:pPr>
              <a:t>1</a:t>
            </a:fld>
            <a:endParaRPr 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8983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10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7419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11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0785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12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7417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DE1E033-D827-45DD-AA94-CB5BDADC346E}" type="slidenum">
              <a:rPr lang="pt-BR" smtClean="0"/>
              <a:pPr eaLnBrk="1" hangingPunct="1">
                <a:defRPr/>
              </a:pPr>
              <a:t>13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5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996308-99E9-44B5-A7C2-8DD6C92768A6}" type="slidenum">
              <a:rPr lang="pt-BR" smtClean="0"/>
              <a:pPr eaLnBrk="1" hangingPunct="1">
                <a:defRPr/>
              </a:pPr>
              <a:t>14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67368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996308-99E9-44B5-A7C2-8DD6C92768A6}" type="slidenum">
              <a:rPr lang="pt-BR" smtClean="0"/>
              <a:pPr eaLnBrk="1" hangingPunct="1">
                <a:defRPr/>
              </a:pPr>
              <a:t>15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2374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996308-99E9-44B5-A7C2-8DD6C92768A6}" type="slidenum">
              <a:rPr lang="pt-BR" smtClean="0"/>
              <a:pPr eaLnBrk="1" hangingPunct="1">
                <a:defRPr/>
              </a:pPr>
              <a:t>16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6945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996308-99E9-44B5-A7C2-8DD6C92768A6}" type="slidenum">
              <a:rPr lang="pt-BR" smtClean="0"/>
              <a:pPr eaLnBrk="1" hangingPunct="1">
                <a:defRPr/>
              </a:pPr>
              <a:t>17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38709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996308-99E9-44B5-A7C2-8DD6C92768A6}" type="slidenum">
              <a:rPr lang="pt-BR" smtClean="0"/>
              <a:pPr eaLnBrk="1" hangingPunct="1">
                <a:defRPr/>
              </a:pPr>
              <a:t>18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5372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996308-99E9-44B5-A7C2-8DD6C92768A6}" type="slidenum">
              <a:rPr lang="pt-BR" smtClean="0"/>
              <a:pPr eaLnBrk="1" hangingPunct="1">
                <a:defRPr/>
              </a:pPr>
              <a:t>19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1919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2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06334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996308-99E9-44B5-A7C2-8DD6C92768A6}" type="slidenum">
              <a:rPr lang="pt-BR" smtClean="0"/>
              <a:pPr eaLnBrk="1" hangingPunct="1">
                <a:defRPr/>
              </a:pPr>
              <a:t>20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19654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0BA8E0-9C2F-4454-860E-7C2ACD826B63}" type="slidenum">
              <a:rPr lang="pt-BR" smtClean="0"/>
              <a:pPr eaLnBrk="1" hangingPunct="1">
                <a:defRPr/>
              </a:pPr>
              <a:t>21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77914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0BA8E0-9C2F-4454-860E-7C2ACD826B63}" type="slidenum">
              <a:rPr lang="pt-BR" smtClean="0"/>
              <a:pPr eaLnBrk="1" hangingPunct="1">
                <a:defRPr/>
              </a:pPr>
              <a:t>58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6236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75A268C-FAA4-43C8-BBA0-E7A652DE82C4}" type="slidenum">
              <a:rPr lang="pt-BR" smtClean="0"/>
              <a:pPr eaLnBrk="1" hangingPunct="1">
                <a:defRPr/>
              </a:pPr>
              <a:t>67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72564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75A268C-FAA4-43C8-BBA0-E7A652DE82C4}" type="slidenum">
              <a:rPr lang="pt-BR" smtClean="0"/>
              <a:pPr eaLnBrk="1" hangingPunct="1">
                <a:defRPr/>
              </a:pPr>
              <a:t>68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46175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75A268C-FAA4-43C8-BBA0-E7A652DE82C4}" type="slidenum">
              <a:rPr lang="pt-BR" smtClean="0"/>
              <a:pPr eaLnBrk="1" hangingPunct="1">
                <a:defRPr/>
              </a:pPr>
              <a:t>70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1963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3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0457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4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8479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5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8135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6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5855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7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3111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8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2514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462D0F-A739-449B-804B-12E4AFC8AB26}" type="slidenum">
              <a:rPr lang="pt-BR" smtClean="0"/>
              <a:pPr eaLnBrk="1" hangingPunct="1">
                <a:defRPr/>
              </a:pPr>
              <a:t>9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8233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411B-416F-4D69-BB95-18AC0A2BA9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F6E4-F6CC-42E5-87A6-48C3EE1EFA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C0D8-92A5-4D29-8F7F-BEF2DB1A5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8491-8AA3-4510-A97C-7F30C234CA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E5D5-77A9-4992-A78D-86E21FB37A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6148-507D-4D7A-AD04-3C4266E35C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1CD3-BC5E-41CA-97F3-AD15159E35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31D1F-455A-465F-9862-BD45BB6588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8490-62E1-40C8-9577-7931D14C84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64B1-9427-4EA9-9D53-639BAE9034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ACC2-95A9-4675-9B3A-081051BCA4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0A016B1-3E6D-4D19-84B9-14BD7AA323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formsus.datasus.gov.br/site/formulario.php?id_aplicacao=18939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anvisa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anvisa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teste@hot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joao.teste@anvisa.gov.b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notivisa@anvisa.gov.br" TargetMode="External"/><Relationship Id="rId2" Type="http://schemas.openxmlformats.org/officeDocument/2006/relationships/hyperlink" Target="mailto:cadastro.sistemas@anvisa.gov.b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3616325" y="5748338"/>
            <a:ext cx="196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ahoma" pitchFamily="34" charset="0"/>
            </a:endParaRP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916113"/>
            <a:ext cx="86407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0" y="260350"/>
            <a:ext cx="89646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pt-BR" sz="1500" b="1" dirty="0"/>
              <a:t>Ministério da Saúde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pt-BR" sz="1500" b="1" dirty="0"/>
              <a:t>Agência Nacional de Vigilância Sanitária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pt-BR" sz="1500" b="1" smtClean="0"/>
              <a:t>Gerência–Geral de Monitoramento de Produtos Sujeitos a Vigilância Sanitária</a:t>
            </a:r>
            <a:endParaRPr lang="pt-BR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HISTÓRICO DAS NOTIFICAÇÕES</a:t>
            </a: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	</a:t>
            </a:r>
            <a:r>
              <a:rPr lang="pt-BR" sz="3400" b="1" dirty="0" smtClean="0">
                <a:solidFill>
                  <a:srgbClr val="0033CC"/>
                </a:solidFill>
              </a:rPr>
              <a:t>- Possibilita que as VISAS registrem as ações adotadas no processo de investigação da notificação</a:t>
            </a:r>
          </a:p>
          <a:p>
            <a:pPr eaLnBrk="1" hangingPunct="1">
              <a:buFontTx/>
              <a:buNone/>
            </a:pPr>
            <a:endParaRPr lang="pt-BR" sz="3400" b="1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pt-BR" sz="3400" b="1" dirty="0" smtClean="0">
                <a:solidFill>
                  <a:srgbClr val="FF0000"/>
                </a:solidFill>
              </a:rPr>
              <a:t>	- Permite que as três esferas trabalhem em conjunto no processo de investigação</a:t>
            </a:r>
          </a:p>
          <a:p>
            <a:pPr eaLnBrk="1" hangingPunct="1">
              <a:buFontTx/>
              <a:buNone/>
            </a:pPr>
            <a:endParaRPr lang="pt-BR" sz="3400" b="1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pt-BR" sz="3400" b="1" dirty="0" smtClean="0">
                <a:solidFill>
                  <a:srgbClr val="0033CC"/>
                </a:solidFill>
              </a:rPr>
              <a:t>	- SNVS conclui as notificações por meio dessa funcionalidade</a:t>
            </a:r>
            <a:endParaRPr lang="pt-BR" sz="3400" b="1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EXPORTAR NOTIFICAÇÕES</a:t>
            </a: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0033CC"/>
                </a:solidFill>
              </a:rPr>
              <a:t>- Permite que o SNVS exporte o banco de dados das notificações</a:t>
            </a:r>
          </a:p>
          <a:p>
            <a:pPr eaLnBrk="1" hangingPunct="1">
              <a:buFontTx/>
              <a:buNone/>
            </a:pPr>
            <a:endParaRPr lang="pt-BR" sz="3600" b="1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- Possibilita trabalhar com os dados exportados em algum software </a:t>
            </a: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9144000" cy="61658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pt-BR" sz="9600" b="1" dirty="0" smtClean="0">
                <a:solidFill>
                  <a:schemeClr val="tx2"/>
                </a:solidFill>
              </a:rPr>
              <a:t>TELAS DO SISTEMA</a:t>
            </a:r>
            <a:endParaRPr lang="pt-BR" sz="96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aixaDeTexto 6"/>
          <p:cNvSpPr txBox="1">
            <a:spLocks noChangeArrowheads="1"/>
          </p:cNvSpPr>
          <p:nvPr/>
        </p:nvSpPr>
        <p:spPr bwMode="auto">
          <a:xfrm>
            <a:off x="468313" y="0"/>
            <a:ext cx="777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/>
              <a:t>NOTIFICAR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9036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552" y="0"/>
            <a:ext cx="75761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3800" b="1" dirty="0" smtClean="0">
                <a:solidFill>
                  <a:schemeClr val="tx2"/>
                </a:solidFill>
                <a:latin typeface="+mn-lt"/>
                <a:cs typeface="+mn-cs"/>
              </a:rPr>
              <a:t>Reação adversa a medicamento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71550"/>
            <a:ext cx="8136904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689711" y="0"/>
            <a:ext cx="52758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3800" b="1" dirty="0" smtClean="0">
                <a:solidFill>
                  <a:schemeClr val="tx2"/>
                </a:solidFill>
                <a:latin typeface="+mn-lt"/>
                <a:cs typeface="+mn-cs"/>
              </a:rPr>
              <a:t>Aba – Evento adverso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812343" y="0"/>
            <a:ext cx="50305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3800" b="1" dirty="0" smtClean="0">
                <a:solidFill>
                  <a:schemeClr val="tx2"/>
                </a:solidFill>
                <a:latin typeface="+mn-lt"/>
                <a:cs typeface="+mn-cs"/>
              </a:rPr>
              <a:t>Aba – Medicamentos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85689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502434" y="0"/>
            <a:ext cx="36503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3800" b="1" dirty="0" smtClean="0">
                <a:solidFill>
                  <a:schemeClr val="tx2"/>
                </a:solidFill>
                <a:latin typeface="+mn-lt"/>
                <a:cs typeface="+mn-cs"/>
              </a:rPr>
              <a:t>Aba – Paciente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95363"/>
            <a:ext cx="856895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2204864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33CC"/>
                </a:solidFill>
                <a:latin typeface="+mn-lt"/>
                <a:cs typeface="+mn-cs"/>
              </a:rPr>
              <a:t>No formulário de queixa técnica não tem esta aba do Paciente, pois não Houve dano a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04004" y="0"/>
            <a:ext cx="6247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3800" b="1" dirty="0" smtClean="0">
                <a:solidFill>
                  <a:schemeClr val="tx2"/>
                </a:solidFill>
                <a:latin typeface="+mn-lt"/>
                <a:cs typeface="+mn-cs"/>
              </a:rPr>
              <a:t>Aba – Outras informações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83529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27534" y="0"/>
            <a:ext cx="76001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3800" b="1" dirty="0" smtClean="0">
                <a:solidFill>
                  <a:schemeClr val="tx2"/>
                </a:solidFill>
                <a:latin typeface="+mn-lt"/>
                <a:cs typeface="+mn-cs"/>
              </a:rPr>
              <a:t>Queixa técnica de medicamento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28675"/>
            <a:ext cx="8496944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Funcionalidades para quem notifica</a:t>
            </a:r>
          </a:p>
          <a:p>
            <a:pPr eaLnBrk="1" hangingPunct="1">
              <a:buFontTx/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smtClean="0">
                <a:solidFill>
                  <a:srgbClr val="FF0000"/>
                </a:solidFill>
              </a:rPr>
              <a:t>- Notificar</a:t>
            </a: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0033CC"/>
                </a:solidFill>
              </a:rPr>
              <a:t> - Verificar notificações pendentes</a:t>
            </a: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 - Acompanhar as notificações realizadas</a:t>
            </a: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smtClean="0">
                <a:solidFill>
                  <a:srgbClr val="0033CC"/>
                </a:solidFill>
              </a:rPr>
              <a:t>- Retificação de notificações </a:t>
            </a:r>
            <a:endParaRPr lang="pt-BR" sz="30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3900" b="1" dirty="0" smtClean="0">
                <a:solidFill>
                  <a:srgbClr val="FF0000"/>
                </a:solidFill>
              </a:rPr>
              <a:t> </a:t>
            </a:r>
            <a:endParaRPr lang="pt-BR" sz="4400" b="1" u="sng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7704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42988"/>
            <a:ext cx="8784976" cy="48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27534" y="0"/>
            <a:ext cx="76001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3800" b="1" dirty="0" smtClean="0">
                <a:solidFill>
                  <a:schemeClr val="tx2"/>
                </a:solidFill>
                <a:latin typeface="+mn-lt"/>
                <a:cs typeface="+mn-cs"/>
              </a:rPr>
              <a:t>Queixa técnica de medicamento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sz="8800" b="1" u="sng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8800" b="1" dirty="0" smtClean="0">
                <a:solidFill>
                  <a:schemeClr val="tx2"/>
                </a:solidFill>
              </a:rPr>
              <a:t>ASSISTÊNCIA À SAÚDE</a:t>
            </a:r>
            <a:endParaRPr lang="pt-BR" sz="8800" b="1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  <p:sp>
        <p:nvSpPr>
          <p:cNvPr id="103428" name="Retângulo 4"/>
          <p:cNvSpPr>
            <a:spLocks noChangeArrowheads="1"/>
          </p:cNvSpPr>
          <p:nvPr/>
        </p:nvSpPr>
        <p:spPr bwMode="auto">
          <a:xfrm>
            <a:off x="0" y="1989138"/>
            <a:ext cx="1476375" cy="503237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05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  <p:sp>
        <p:nvSpPr>
          <p:cNvPr id="105476" name="Retângulo 4"/>
          <p:cNvSpPr>
            <a:spLocks noChangeArrowheads="1"/>
          </p:cNvSpPr>
          <p:nvPr/>
        </p:nvSpPr>
        <p:spPr bwMode="auto">
          <a:xfrm>
            <a:off x="1116013" y="1052513"/>
            <a:ext cx="719137" cy="288925"/>
          </a:xfrm>
          <a:prstGeom prst="rect">
            <a:avLst/>
          </a:prstGeom>
          <a:noFill/>
          <a:ln w="603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1520" y="333374"/>
            <a:ext cx="8496944" cy="59039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b="1" dirty="0" smtClean="0">
                <a:latin typeface="Arial" charset="0"/>
                <a:cs typeface="Arial" charset="0"/>
              </a:rPr>
              <a:t>10 passos da notificação de Assistência</a:t>
            </a:r>
          </a:p>
          <a:p>
            <a:pPr algn="ctr">
              <a:buFontTx/>
              <a:buNone/>
            </a:pPr>
            <a:endParaRPr lang="pt-BR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pt-BR" sz="2600" b="1" dirty="0" smtClean="0">
                <a:solidFill>
                  <a:srgbClr val="FF0000"/>
                </a:solidFill>
              </a:rPr>
              <a:t>1) Tipo de incidente*</a:t>
            </a:r>
            <a:endParaRPr lang="pt-BR" sz="2600" dirty="0" smtClean="0">
              <a:solidFill>
                <a:srgbClr val="FF0000"/>
              </a:solidFill>
            </a:endParaRPr>
          </a:p>
          <a:p>
            <a:r>
              <a:rPr lang="pt-BR" sz="2600" b="1" dirty="0" smtClean="0">
                <a:solidFill>
                  <a:srgbClr val="FF0000"/>
                </a:solidFill>
              </a:rPr>
              <a:t>2) Consequências para o paciente* </a:t>
            </a:r>
          </a:p>
          <a:p>
            <a:r>
              <a:rPr lang="pt-BR" sz="2600" b="1" dirty="0" smtClean="0">
                <a:solidFill>
                  <a:srgbClr val="FF0000"/>
                </a:solidFill>
              </a:rPr>
              <a:t>3) Características do paciente* </a:t>
            </a:r>
          </a:p>
          <a:p>
            <a:r>
              <a:rPr lang="pt-BR" sz="2600" b="1" dirty="0" smtClean="0">
                <a:solidFill>
                  <a:srgbClr val="FF0000"/>
                </a:solidFill>
              </a:rPr>
              <a:t>4) Características do incidente/evento adverso* </a:t>
            </a:r>
          </a:p>
          <a:p>
            <a:r>
              <a:rPr lang="pt-BR" sz="2600" b="1" dirty="0" smtClean="0">
                <a:solidFill>
                  <a:srgbClr val="0033CC"/>
                </a:solidFill>
              </a:rPr>
              <a:t>5) Fatores contribuintes </a:t>
            </a:r>
          </a:p>
          <a:p>
            <a:r>
              <a:rPr lang="pt-BR" sz="2600" b="1" dirty="0" smtClean="0">
                <a:solidFill>
                  <a:srgbClr val="0033CC"/>
                </a:solidFill>
              </a:rPr>
              <a:t>6) Consequências organizacionais </a:t>
            </a:r>
          </a:p>
          <a:p>
            <a:r>
              <a:rPr lang="pt-BR" sz="2600" b="1" dirty="0" smtClean="0">
                <a:solidFill>
                  <a:srgbClr val="0033CC"/>
                </a:solidFill>
              </a:rPr>
              <a:t>7) Detecção </a:t>
            </a:r>
          </a:p>
          <a:p>
            <a:r>
              <a:rPr lang="pt-BR" sz="2600" b="1" dirty="0" smtClean="0">
                <a:solidFill>
                  <a:srgbClr val="0033CC"/>
                </a:solidFill>
              </a:rPr>
              <a:t>8) Fatores atenuantes do dano </a:t>
            </a:r>
          </a:p>
          <a:p>
            <a:r>
              <a:rPr lang="pt-BR" sz="2600" b="1" dirty="0" smtClean="0">
                <a:solidFill>
                  <a:srgbClr val="0033CC"/>
                </a:solidFill>
              </a:rPr>
              <a:t>9) Ações de melhoria e </a:t>
            </a:r>
          </a:p>
          <a:p>
            <a:r>
              <a:rPr lang="pt-BR" sz="2600" b="1" dirty="0" smtClean="0">
                <a:solidFill>
                  <a:srgbClr val="0033CC"/>
                </a:solidFill>
              </a:rPr>
              <a:t>10) Ações para reduzir o risco.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ítulo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490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10 passos para a notificação de EA </a:t>
            </a:r>
            <a:br>
              <a:rPr lang="pt-BR" sz="3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3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(notificação obrigatória: 4 primeiros) passos)</a:t>
            </a:r>
          </a:p>
        </p:txBody>
      </p:sp>
      <p:pic>
        <p:nvPicPr>
          <p:cNvPr id="1064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784725"/>
          </a:xfrm>
          <a:noFill/>
          <a:ln>
            <a:miter lim="800000"/>
            <a:headEnd/>
            <a:tailEnd/>
          </a:ln>
        </p:spPr>
      </p:pic>
      <p:sp>
        <p:nvSpPr>
          <p:cNvPr id="106500" name="Retângulo 4"/>
          <p:cNvSpPr>
            <a:spLocks noChangeArrowheads="1"/>
          </p:cNvSpPr>
          <p:nvPr/>
        </p:nvSpPr>
        <p:spPr bwMode="auto">
          <a:xfrm>
            <a:off x="0" y="2565400"/>
            <a:ext cx="1908175" cy="8636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085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ítulo 1"/>
          <p:cNvSpPr>
            <a:spLocks noGrp="1"/>
          </p:cNvSpPr>
          <p:nvPr>
            <p:ph type="title"/>
          </p:nvPr>
        </p:nvSpPr>
        <p:spPr bwMode="auto">
          <a:xfrm>
            <a:off x="53975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TIPOS DE INCIDENTES / EA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pt-BR" sz="2000" b="1" dirty="0" smtClean="0">
                <a:solidFill>
                  <a:srgbClr val="0033CC"/>
                </a:solidFill>
              </a:rPr>
              <a:t>Acidentes do paciente</a:t>
            </a:r>
          </a:p>
          <a:p>
            <a:r>
              <a:rPr lang="pt-BR" sz="2000" b="1" dirty="0" smtClean="0"/>
              <a:t>Falhas das atividades administrativas</a:t>
            </a:r>
          </a:p>
          <a:p>
            <a:r>
              <a:rPr lang="pt-BR" sz="2000" b="1" dirty="0" smtClean="0">
                <a:solidFill>
                  <a:srgbClr val="0033CC"/>
                </a:solidFill>
              </a:rPr>
              <a:t>Falhas durante a assistência à saúde</a:t>
            </a:r>
          </a:p>
          <a:p>
            <a:r>
              <a:rPr lang="pt-BR" sz="2000" b="1" dirty="0" smtClean="0"/>
              <a:t>Falhas durante procedimento cirúrgico</a:t>
            </a:r>
          </a:p>
          <a:p>
            <a:r>
              <a:rPr lang="pt-BR" sz="2000" b="1" dirty="0" smtClean="0">
                <a:solidFill>
                  <a:srgbClr val="0033CC"/>
                </a:solidFill>
              </a:rPr>
              <a:t>Falhas na administração de dietas</a:t>
            </a:r>
          </a:p>
          <a:p>
            <a:r>
              <a:rPr lang="pt-BR" sz="2000" b="1" dirty="0" smtClean="0"/>
              <a:t>Falhas na identificação do paciente</a:t>
            </a:r>
          </a:p>
          <a:p>
            <a:r>
              <a:rPr lang="pt-BR" sz="2000" b="1" dirty="0" smtClean="0">
                <a:solidFill>
                  <a:srgbClr val="0033CC"/>
                </a:solidFill>
              </a:rPr>
              <a:t>Falhas na documentação</a:t>
            </a:r>
          </a:p>
          <a:p>
            <a:r>
              <a:rPr lang="pt-BR" sz="2000" b="1" dirty="0" smtClean="0"/>
              <a:t>Falhas em laboratórios clínicos/patologia</a:t>
            </a:r>
          </a:p>
          <a:p>
            <a:r>
              <a:rPr lang="pt-BR" sz="2000" b="1" dirty="0" smtClean="0">
                <a:solidFill>
                  <a:srgbClr val="0033CC"/>
                </a:solidFill>
              </a:rPr>
              <a:t>Falhas na administração de Gases/O2</a:t>
            </a:r>
          </a:p>
          <a:p>
            <a:r>
              <a:rPr lang="pt-BR" sz="2000" b="1" dirty="0" smtClean="0"/>
              <a:t>Falhas no cuidado/assistência ao paciente</a:t>
            </a:r>
          </a:p>
          <a:p>
            <a:r>
              <a:rPr lang="pt-BR" sz="2000" b="1" dirty="0" smtClean="0">
                <a:solidFill>
                  <a:srgbClr val="0033CC"/>
                </a:solidFill>
              </a:rPr>
              <a:t>Falhas na assistência radiológica</a:t>
            </a:r>
          </a:p>
          <a:p>
            <a:r>
              <a:rPr lang="pt-BR" sz="2000" b="1" dirty="0" smtClean="0"/>
              <a:t>Queda do paciente</a:t>
            </a:r>
          </a:p>
          <a:p>
            <a:r>
              <a:rPr lang="pt-BR" sz="2000" b="1" dirty="0" smtClean="0">
                <a:solidFill>
                  <a:srgbClr val="0033CC"/>
                </a:solidFill>
              </a:rPr>
              <a:t>Queimaduras</a:t>
            </a:r>
          </a:p>
          <a:p>
            <a:r>
              <a:rPr lang="pt-BR" sz="2000" b="1" dirty="0" smtClean="0"/>
              <a:t>Úlcera por pressão</a:t>
            </a:r>
          </a:p>
          <a:p>
            <a:r>
              <a:rPr lang="pt-BR" sz="2000" b="1" dirty="0" smtClean="0">
                <a:solidFill>
                  <a:srgbClr val="0033CC"/>
                </a:solidFill>
              </a:rPr>
              <a:t>Falhas no procedimento de transplante ou enxerto</a:t>
            </a:r>
          </a:p>
          <a:p>
            <a:r>
              <a:rPr lang="pt-BR" sz="2000" b="1" dirty="0" smtClean="0"/>
              <a:t>Outro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722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ítulo 1"/>
          <p:cNvSpPr>
            <a:spLocks noGrp="1"/>
          </p:cNvSpPr>
          <p:nvPr>
            <p:ph type="title"/>
          </p:nvPr>
        </p:nvSpPr>
        <p:spPr bwMode="auto">
          <a:xfrm>
            <a:off x="53975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TIPOS DE INCIDENTES / EA</a:t>
            </a:r>
          </a:p>
        </p:txBody>
      </p:sp>
      <p:pic>
        <p:nvPicPr>
          <p:cNvPr id="109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55435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434013"/>
          </a:xfrm>
          <a:noFill/>
          <a:ln>
            <a:miter lim="800000"/>
            <a:headEnd/>
            <a:tailEnd/>
          </a:ln>
        </p:spPr>
      </p:pic>
      <p:sp>
        <p:nvSpPr>
          <p:cNvPr id="110595" name="Título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TIPOS DE INCIDENTES / 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Notificar</a:t>
            </a:r>
          </a:p>
          <a:p>
            <a:pPr eaLnBrk="1" hangingPunct="1">
              <a:buFontTx/>
              <a:buNone/>
            </a:pPr>
            <a:r>
              <a:rPr lang="pt-BR" sz="4400" b="1" dirty="0" smtClean="0">
                <a:solidFill>
                  <a:srgbClr val="0033CC"/>
                </a:solidFill>
              </a:rPr>
              <a:t> </a:t>
            </a:r>
            <a:r>
              <a:rPr lang="pt-BR" sz="3000" b="1" dirty="0" smtClean="0">
                <a:solidFill>
                  <a:srgbClr val="FF0000"/>
                </a:solidFill>
              </a:rPr>
              <a:t>- Evento adverso associado ao uso de produtos sob VISA</a:t>
            </a: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 - Queixa técnica de produtos sob VISA</a:t>
            </a: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0033CC"/>
                </a:solidFill>
              </a:rPr>
              <a:t> - Evento adverso </a:t>
            </a:r>
            <a:r>
              <a:rPr lang="pt-BR" sz="3000" b="1" u="sng" dirty="0" smtClean="0"/>
              <a:t>NÃO</a:t>
            </a:r>
            <a:r>
              <a:rPr lang="pt-BR" sz="30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smtClean="0">
                <a:solidFill>
                  <a:srgbClr val="0033CC"/>
                </a:solidFill>
              </a:rPr>
              <a:t>associado ao uso de produtos sob VISA (Assistência à Saúde)</a:t>
            </a:r>
            <a:endParaRPr lang="pt-BR" sz="30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3900" b="1" dirty="0" smtClean="0">
                <a:solidFill>
                  <a:srgbClr val="FF0000"/>
                </a:solidFill>
              </a:rPr>
              <a:t> </a:t>
            </a:r>
            <a:endParaRPr lang="pt-BR" sz="4400" b="1" u="sng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79208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505450"/>
          </a:xfrm>
          <a:noFill/>
          <a:ln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975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TIPOS DE INCIDENTES / EA</a:t>
            </a:r>
          </a:p>
        </p:txBody>
      </p:sp>
      <p:sp>
        <p:nvSpPr>
          <p:cNvPr id="111620" name="Elipse 5"/>
          <p:cNvSpPr>
            <a:spLocks noChangeArrowheads="1"/>
          </p:cNvSpPr>
          <p:nvPr/>
        </p:nvSpPr>
        <p:spPr bwMode="auto">
          <a:xfrm>
            <a:off x="0" y="5589588"/>
            <a:ext cx="971550" cy="503237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146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  <p:pic>
        <p:nvPicPr>
          <p:cNvPr id="1146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636838"/>
            <a:ext cx="50958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tângulo 6"/>
          <p:cNvSpPr>
            <a:spLocks noChangeArrowheads="1"/>
          </p:cNvSpPr>
          <p:nvPr/>
        </p:nvSpPr>
        <p:spPr bwMode="auto">
          <a:xfrm>
            <a:off x="3492500" y="2636838"/>
            <a:ext cx="5111750" cy="1512887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167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177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187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198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208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218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1228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NOTIFICAR</a:t>
            </a: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 	</a:t>
            </a:r>
            <a:r>
              <a:rPr lang="pt-BR" sz="4000" b="1" dirty="0" smtClean="0">
                <a:solidFill>
                  <a:srgbClr val="0033CC"/>
                </a:solidFill>
              </a:rPr>
              <a:t>- Todos os usuários cadastrados têm acesso aos formulários de notificação, exceto o formulário de </a:t>
            </a:r>
            <a:r>
              <a:rPr lang="pt-BR" sz="4000" b="1" u="sng" dirty="0" smtClean="0"/>
              <a:t>Assistência à Saúde</a:t>
            </a:r>
            <a:r>
              <a:rPr lang="pt-BR" sz="4000" b="1" dirty="0" smtClean="0">
                <a:solidFill>
                  <a:srgbClr val="0033CC"/>
                </a:solidFill>
              </a:rPr>
              <a:t> que é exclusivo de NSP</a:t>
            </a:r>
          </a:p>
          <a:p>
            <a:pPr eaLnBrk="1" hangingPunct="1">
              <a:buFontTx/>
              <a:buNone/>
            </a:pPr>
            <a:endParaRPr lang="pt-BR" sz="4000" b="1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	- Necessário preencher os campos obrigatórios para o envio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pt-BR" sz="3900" b="1" dirty="0" smtClean="0">
                <a:solidFill>
                  <a:srgbClr val="FF0000"/>
                </a:solidFill>
              </a:rPr>
              <a:t> </a:t>
            </a:r>
            <a:endParaRPr lang="pt-BR" sz="4400" b="1" u="sng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Conteúdo 2"/>
          <p:cNvSpPr>
            <a:spLocks noGrp="1"/>
          </p:cNvSpPr>
          <p:nvPr>
            <p:ph sz="quarter" idx="1"/>
          </p:nvPr>
        </p:nvSpPr>
        <p:spPr bwMode="auto">
          <a:xfrm>
            <a:off x="251520" y="476672"/>
            <a:ext cx="8281988" cy="4183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just">
              <a:buFontTx/>
              <a:buNone/>
            </a:pPr>
            <a:r>
              <a:rPr lang="pt-B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</a:p>
          <a:p>
            <a:pPr lvl="1" algn="just">
              <a:buFontTx/>
              <a:buNone/>
            </a:pPr>
            <a:r>
              <a:rPr lang="pt-B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pt-BR" sz="20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Eventos adversos graves: são </a:t>
            </a:r>
            <a:r>
              <a:rPr lang="pt-BR" sz="2000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never</a:t>
            </a:r>
            <a:r>
              <a:rPr lang="pt-BR" sz="2000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pt-BR" sz="2000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events</a:t>
            </a:r>
            <a:r>
              <a:rPr lang="pt-BR" sz="20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(eventos que nunca deveriam ocorrer em serviços de saúde).</a:t>
            </a:r>
          </a:p>
          <a:p>
            <a:pPr lvl="1" algn="just">
              <a:buFontTx/>
              <a:buNone/>
            </a:pPr>
            <a:r>
              <a:rPr lang="pt-BR" sz="20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	São destacados no </a:t>
            </a:r>
            <a:r>
              <a:rPr lang="pt-BR" sz="20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Notivisa</a:t>
            </a:r>
            <a:r>
              <a:rPr lang="pt-BR" sz="20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com: (evento grave) e </a:t>
            </a:r>
            <a:r>
              <a:rPr lang="pt-BR" b="1" u="sng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devem ser monitorados pelo SNVS.</a:t>
            </a:r>
          </a:p>
          <a:p>
            <a:pPr lvl="1" algn="just"/>
            <a:endParaRPr lang="pt-BR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algn="just"/>
            <a:endParaRPr lang="pt-BR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4450" indent="0" algn="just">
              <a:buFontTx/>
              <a:buNone/>
            </a:pPr>
            <a:endParaRPr lang="pt-BR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2643" name="Título 3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490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EVENTOS GRAVES (NEVER EVENTS)</a:t>
            </a:r>
          </a:p>
        </p:txBody>
      </p:sp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492375"/>
            <a:ext cx="7848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tângulo 4"/>
          <p:cNvSpPr>
            <a:spLocks noChangeArrowheads="1"/>
          </p:cNvSpPr>
          <p:nvPr/>
        </p:nvSpPr>
        <p:spPr bwMode="auto">
          <a:xfrm>
            <a:off x="5148263" y="2924175"/>
            <a:ext cx="1223962" cy="2889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46" name="Retângulo 5"/>
          <p:cNvSpPr>
            <a:spLocks noChangeArrowheads="1"/>
          </p:cNvSpPr>
          <p:nvPr/>
        </p:nvSpPr>
        <p:spPr bwMode="auto">
          <a:xfrm>
            <a:off x="5651500" y="3213100"/>
            <a:ext cx="1223963" cy="2159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47" name="Retângulo 6"/>
          <p:cNvSpPr>
            <a:spLocks noChangeArrowheads="1"/>
          </p:cNvSpPr>
          <p:nvPr/>
        </p:nvSpPr>
        <p:spPr bwMode="auto">
          <a:xfrm>
            <a:off x="5364163" y="3429000"/>
            <a:ext cx="1223962" cy="2873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48" name="Retângulo 7"/>
          <p:cNvSpPr>
            <a:spLocks noChangeArrowheads="1"/>
          </p:cNvSpPr>
          <p:nvPr/>
        </p:nvSpPr>
        <p:spPr bwMode="auto">
          <a:xfrm>
            <a:off x="7164388" y="3933825"/>
            <a:ext cx="1223962" cy="2873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Lista de Eventos Graves (</a:t>
            </a:r>
            <a:r>
              <a:rPr lang="pt-B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never</a:t>
            </a:r>
            <a:r>
              <a:rPr lang="pt-BR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24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events</a:t>
            </a:r>
            <a: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que podem ser notificados pelo módulo de Assistência à saúde</a:t>
            </a:r>
            <a:b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(21 eventos)</a:t>
            </a:r>
          </a:p>
        </p:txBody>
      </p:sp>
      <p:pic>
        <p:nvPicPr>
          <p:cNvPr id="1136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44640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0"/>
            <a:ext cx="7777162" cy="5399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sz="3600" b="1" dirty="0" smtClean="0">
                <a:latin typeface="Arial" charset="0"/>
                <a:cs typeface="Arial" charset="0"/>
              </a:rPr>
              <a:t>Notificação de óbito ou </a:t>
            </a:r>
            <a:r>
              <a:rPr lang="pt-BR" sz="36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never</a:t>
            </a:r>
            <a:r>
              <a:rPr lang="pt-BR" sz="36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sz="36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events</a:t>
            </a:r>
            <a:r>
              <a:rPr lang="pt-BR" sz="3600" b="1" dirty="0" smtClean="0">
                <a:latin typeface="Arial" charset="0"/>
                <a:cs typeface="Arial" charset="0"/>
              </a:rPr>
              <a:t> pelo NSP</a:t>
            </a:r>
          </a:p>
          <a:p>
            <a:pPr algn="ctr">
              <a:buFontTx/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  </a:t>
            </a:r>
            <a:r>
              <a:rPr lang="pt-BR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Os serviços de saúde que notificarem</a:t>
            </a:r>
            <a:r>
              <a:rPr lang="pt-BR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pt-BR" b="1" u="sng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ÓBITOS</a:t>
            </a:r>
            <a:r>
              <a:rPr lang="pt-BR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ou </a:t>
            </a:r>
            <a:r>
              <a:rPr lang="pt-BR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NEVER EVENTS</a:t>
            </a:r>
            <a:r>
              <a:rPr lang="pt-BR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, possivelmente relacionados a eventos adversos, deverão preencher todos os </a:t>
            </a:r>
            <a:r>
              <a:rPr lang="pt-BR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10 passos do formulário </a:t>
            </a:r>
            <a:r>
              <a:rPr lang="pt-BR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no prazo de 60 dias, a partir da notificação. </a:t>
            </a:r>
          </a:p>
          <a:p>
            <a:pPr algn="just">
              <a:buFontTx/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Serão emitidos alertas pelo sistema NOTIVISA para que o preenchimento seja feito dentro do prazo estabelecido.</a:t>
            </a:r>
          </a:p>
          <a:p>
            <a:pPr>
              <a:buFontTx/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0"/>
            <a:ext cx="7777162" cy="619196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sz="3600" b="1" dirty="0" smtClean="0">
                <a:latin typeface="Arial" charset="0"/>
                <a:cs typeface="Arial" charset="0"/>
              </a:rPr>
              <a:t>Notificação de óbito ou </a:t>
            </a:r>
            <a:r>
              <a:rPr lang="pt-BR" sz="36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never</a:t>
            </a:r>
            <a:r>
              <a:rPr lang="pt-BR" sz="36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sz="36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events</a:t>
            </a:r>
            <a:r>
              <a:rPr lang="pt-BR" sz="3600" b="1" dirty="0" smtClean="0">
                <a:latin typeface="Arial" charset="0"/>
                <a:cs typeface="Arial" charset="0"/>
              </a:rPr>
              <a:t> pelo NSP</a:t>
            </a:r>
          </a:p>
          <a:p>
            <a:pPr algn="ctr">
              <a:buFontTx/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  Em caso de </a:t>
            </a:r>
            <a:r>
              <a:rPr lang="pt-BR" sz="2800" b="1" u="sng" dirty="0" smtClean="0">
                <a:latin typeface="Arial" charset="0"/>
                <a:cs typeface="Arial" charset="0"/>
              </a:rPr>
              <a:t>óbito ou </a:t>
            </a:r>
            <a:r>
              <a:rPr lang="pt-BR" sz="2800" b="1" u="sng" dirty="0" err="1" smtClean="0">
                <a:latin typeface="Arial" charset="0"/>
                <a:cs typeface="Arial" charset="0"/>
              </a:rPr>
              <a:t>never</a:t>
            </a:r>
            <a:r>
              <a:rPr lang="pt-BR" sz="2800" b="1" u="sng" dirty="0" smtClean="0">
                <a:latin typeface="Arial" charset="0"/>
                <a:cs typeface="Arial" charset="0"/>
              </a:rPr>
              <a:t> </a:t>
            </a:r>
            <a:r>
              <a:rPr lang="pt-BR" sz="2800" b="1" u="sng" dirty="0" err="1" smtClean="0">
                <a:latin typeface="Arial" charset="0"/>
                <a:cs typeface="Arial" charset="0"/>
              </a:rPr>
              <a:t>events</a:t>
            </a: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, além de preencher os 10 passos da notificação é necessário que o serviço de saúde complemente outros dados na página </a:t>
            </a: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  <a:hlinkClick r:id="rId2"/>
              </a:rPr>
              <a:t>http://formsus.datasus.gov.br/site/formulario.</a:t>
            </a:r>
            <a:r>
              <a:rPr lang="pt-BR" sz="2800" dirty="0" err="1" smtClean="0">
                <a:solidFill>
                  <a:srgbClr val="0033CC"/>
                </a:solidFill>
                <a:latin typeface="Arial" charset="0"/>
                <a:cs typeface="Arial" charset="0"/>
                <a:hlinkClick r:id="rId2"/>
              </a:rPr>
              <a:t>php</a:t>
            </a: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  <a:hlinkClick r:id="rId2"/>
              </a:rPr>
              <a:t>?</a:t>
            </a:r>
            <a:r>
              <a:rPr lang="pt-BR" sz="2800" dirty="0" err="1" smtClean="0">
                <a:solidFill>
                  <a:srgbClr val="0033CC"/>
                </a:solidFill>
                <a:latin typeface="Arial" charset="0"/>
                <a:cs typeface="Arial" charset="0"/>
                <a:hlinkClick r:id="rId2"/>
              </a:rPr>
              <a:t>id_aplicacao</a:t>
            </a: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  <a:hlinkClick r:id="rId2"/>
              </a:rPr>
              <a:t>=18939</a:t>
            </a: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buFontTx/>
              <a:buNone/>
            </a:pPr>
            <a:endParaRPr lang="pt-BR" sz="2800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	Este endereço está disponível na nota técnica da GGTES/GVIMS no </a:t>
            </a:r>
            <a:r>
              <a:rPr lang="pt-BR" sz="28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hotsite</a:t>
            </a: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de Segurança do Paciente</a:t>
            </a:r>
          </a:p>
          <a:p>
            <a:pPr algn="just">
              <a:buFontTx/>
              <a:buNone/>
            </a:pPr>
            <a:endParaRPr lang="pt-BR" sz="2800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1520" y="692696"/>
            <a:ext cx="8496944" cy="59039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sz="6000" b="1" dirty="0" smtClean="0">
                <a:latin typeface="Arial" charset="0"/>
                <a:cs typeface="Arial" charset="0"/>
              </a:rPr>
              <a:t>Como o NSP pode acompanhar as suas notificações realizadas?</a:t>
            </a:r>
            <a:endParaRPr lang="pt-BR" sz="60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noFill/>
          <a:ln>
            <a:miter lim="800000"/>
            <a:headEnd/>
            <a:tailEnd/>
          </a:ln>
        </p:spPr>
      </p:pic>
      <p:sp>
        <p:nvSpPr>
          <p:cNvPr id="103428" name="Retângulo 4"/>
          <p:cNvSpPr>
            <a:spLocks noChangeArrowheads="1"/>
          </p:cNvSpPr>
          <p:nvPr/>
        </p:nvSpPr>
        <p:spPr bwMode="auto">
          <a:xfrm>
            <a:off x="0" y="1989138"/>
            <a:ext cx="1476375" cy="503237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11560" y="33265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Menu acompanhar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33265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Resultado da pesquisa</a:t>
            </a:r>
            <a:endParaRPr lang="pt-BR" sz="4400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752"/>
            <a:ext cx="878522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1520" y="333374"/>
            <a:ext cx="8496944" cy="59039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sz="4000" b="1" u="sng" dirty="0" smtClean="0">
                <a:latin typeface="Arial" charset="0"/>
                <a:cs typeface="Arial" charset="0"/>
              </a:rPr>
              <a:t>Retificação/complementação de dados das notificações</a:t>
            </a:r>
            <a:endParaRPr lang="pt-BR" sz="4000" b="1" u="sng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pt-BR" sz="38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Pode ser feita a qualquer momento pelo NSP</a:t>
            </a:r>
          </a:p>
          <a:p>
            <a:pPr>
              <a:buFontTx/>
              <a:buChar char="-"/>
            </a:pPr>
            <a:r>
              <a:rPr lang="pt-BR" sz="3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Não existe limite de retificações</a:t>
            </a:r>
          </a:p>
          <a:p>
            <a:pPr>
              <a:buFontTx/>
              <a:buChar char="-"/>
            </a:pPr>
            <a:r>
              <a:rPr lang="pt-BR" sz="3800" b="1" dirty="0" smtClean="0">
                <a:latin typeface="Arial" charset="0"/>
                <a:cs typeface="Arial" charset="0"/>
              </a:rPr>
              <a:t>Não gera um novo número</a:t>
            </a:r>
          </a:p>
          <a:p>
            <a:pPr>
              <a:buFontTx/>
              <a:buChar char="-"/>
            </a:pPr>
            <a:r>
              <a:rPr lang="pt-BR" sz="3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Nas notificações no qual ocorreu um óbito o NSP pode complementar os dados dentro do prazo de 60 dias</a:t>
            </a:r>
          </a:p>
          <a:p>
            <a:pPr>
              <a:buFontTx/>
              <a:buChar char="-"/>
            </a:pPr>
            <a:endParaRPr lang="pt-BR" sz="40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pt-BR" sz="40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1520" y="692696"/>
            <a:ext cx="8496944" cy="59039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sz="6000" b="1" dirty="0" smtClean="0">
                <a:latin typeface="Arial" charset="0"/>
                <a:cs typeface="Arial" charset="0"/>
              </a:rPr>
              <a:t>Como a VISA pode consultar as notificações da sua região?</a:t>
            </a:r>
            <a:endParaRPr lang="pt-BR" sz="60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NOTIFICAÇÕES PENDENTES</a:t>
            </a: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pt-BR" sz="4800" b="1" dirty="0" smtClean="0">
                <a:solidFill>
                  <a:srgbClr val="FF0000"/>
                </a:solidFill>
              </a:rPr>
              <a:t>	</a:t>
            </a:r>
            <a:r>
              <a:rPr lang="pt-BR" sz="4800" b="1" dirty="0" smtClean="0">
                <a:solidFill>
                  <a:srgbClr val="0033CC"/>
                </a:solidFill>
              </a:rPr>
              <a:t>- São notificações que estão pendentes de </a:t>
            </a:r>
            <a:r>
              <a:rPr lang="pt-BR" sz="4800" b="1" u="sng" dirty="0" smtClean="0">
                <a:solidFill>
                  <a:srgbClr val="FF0000"/>
                </a:solidFill>
              </a:rPr>
              <a:t>envio ou de aprovação</a:t>
            </a:r>
            <a:r>
              <a:rPr lang="pt-BR" sz="4800" b="1" dirty="0" smtClean="0">
                <a:solidFill>
                  <a:srgbClr val="0033CC"/>
                </a:solidFill>
              </a:rPr>
              <a:t>. Essas notificações ainda não estão disponíveis para o SNVS, </a:t>
            </a:r>
            <a:r>
              <a:rPr lang="pt-BR" sz="4800" b="1" u="sng" dirty="0" smtClean="0"/>
              <a:t>pois não foram enviadas</a:t>
            </a: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5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Menu gerenciar</a:t>
            </a:r>
            <a:endParaRPr lang="pt-BR" sz="4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68952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Pesquisa por meio de filtros</a:t>
            </a:r>
            <a:endParaRPr lang="pt-BR" sz="4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124744"/>
            <a:ext cx="908685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Resultado da pesquisa</a:t>
            </a:r>
            <a:endParaRPr lang="pt-BR" sz="4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8568953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33265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Histórico da notificação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PAPEL DO SNVS</a:t>
            </a:r>
          </a:p>
        </p:txBody>
      </p:sp>
      <p:sp>
        <p:nvSpPr>
          <p:cNvPr id="1320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288" y="1341438"/>
            <a:ext cx="8229600" cy="4668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Char char="-"/>
            </a:pPr>
            <a:r>
              <a:rPr lang="pt-BR" sz="19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Estimular a implantação dos Núcleos de Segurança do Paciente em todos os serviços de Saúde locais.</a:t>
            </a:r>
          </a:p>
          <a:p>
            <a:pPr algn="just">
              <a:buFontTx/>
              <a:buChar char="-"/>
            </a:pPr>
            <a:r>
              <a:rPr lang="pt-BR" sz="1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Capacitar os serviços para realização do cadastro no </a:t>
            </a:r>
            <a:r>
              <a:rPr lang="pt-BR" sz="19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Notivisa</a:t>
            </a:r>
            <a:r>
              <a:rPr lang="pt-BR" sz="1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 para o monitoramento e notificação mensal dos EA pelo sistema </a:t>
            </a:r>
            <a:r>
              <a:rPr lang="pt-BR" sz="19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Notivisa</a:t>
            </a:r>
            <a:r>
              <a:rPr lang="pt-BR" sz="1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buFontTx/>
              <a:buChar char="-"/>
            </a:pPr>
            <a:r>
              <a:rPr lang="pt-BR" sz="19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Exigir a elaboração do Plano de Segurança do Paciente, de acordo com as características do serviço de saúde.</a:t>
            </a:r>
          </a:p>
          <a:p>
            <a:pPr algn="just">
              <a:buFontTx/>
              <a:buChar char="-"/>
            </a:pPr>
            <a:r>
              <a:rPr lang="pt-BR" sz="1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Fiscalizar a execução de Práticas de Segurança no serviço de saúde, de acordo com o previsto pelos Protocolos de Segurança do Paciente, publicados pelo Ministério da Saúde</a:t>
            </a:r>
          </a:p>
          <a:p>
            <a:pPr algn="just">
              <a:buFontTx/>
              <a:buChar char="-"/>
            </a:pPr>
            <a:r>
              <a:rPr lang="pt-BR" sz="19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Monitorar a notificação mensal pelo sistema </a:t>
            </a:r>
            <a:r>
              <a:rPr lang="pt-BR" sz="19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Notivisa</a:t>
            </a:r>
            <a:endParaRPr lang="pt-BR" sz="19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sz="1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Fiscalizar a investigação dos casos de óbitos relacionados ao EA ou eventos graves (</a:t>
            </a:r>
            <a:r>
              <a:rPr lang="pt-BR" sz="19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never</a:t>
            </a:r>
            <a:r>
              <a:rPr lang="pt-BR" sz="1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sz="19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events</a:t>
            </a:r>
            <a:r>
              <a:rPr lang="pt-BR" sz="1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 realizada pelos serviços de saúde.</a:t>
            </a:r>
          </a:p>
          <a:p>
            <a:pPr algn="just">
              <a:buFontTx/>
              <a:buChar char="-"/>
            </a:pPr>
            <a:r>
              <a:rPr lang="pt-BR" sz="19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Realizar investigação dos casos de óbitos e eventos graves (</a:t>
            </a:r>
            <a:r>
              <a:rPr lang="pt-BR" sz="19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never</a:t>
            </a:r>
            <a:r>
              <a:rPr lang="pt-BR" sz="19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pt-BR" sz="19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events</a:t>
            </a:r>
            <a:r>
              <a:rPr lang="pt-BR" sz="19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).</a:t>
            </a:r>
          </a:p>
          <a:p>
            <a:pPr algn="just">
              <a:buFontTx/>
              <a:buChar char="-"/>
            </a:pPr>
            <a:endParaRPr lang="pt-BR" sz="19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200" b="1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Monitoramento das notificações </a:t>
            </a:r>
            <a:br>
              <a:rPr lang="pt-BR" sz="3200" b="1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200" b="1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pt-BR" sz="32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eventos adversos </a:t>
            </a:r>
            <a:endParaRPr lang="pt-BR" sz="3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9497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kern="12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Nos primeiros anos de implantação do sistema as ações de vigilância sanitária deverão ser voltadas, prioritariamente, para óbitos e eventos graves (</a:t>
            </a:r>
            <a:r>
              <a:rPr lang="pt-BR" sz="2800" i="1" kern="1200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never</a:t>
            </a:r>
            <a:r>
              <a:rPr lang="pt-BR" sz="2800" i="1" kern="12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i="1" kern="1200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events</a:t>
            </a:r>
            <a:r>
              <a:rPr lang="pt-BR" sz="2800" kern="12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800" kern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responsabilidade de investigação do EA será do serviço de saúde: parâmetro que poderá ser avaliado durante inspeções ou investigações de eventos adversos.</a:t>
            </a:r>
          </a:p>
          <a:p>
            <a:pPr lvl="1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000" kern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400" kern="1200" dirty="0" smtClean="0">
              <a:solidFill>
                <a:schemeClr val="bg1"/>
              </a:solidFill>
              <a:latin typeface="Calibri"/>
            </a:endParaRPr>
          </a:p>
          <a:p>
            <a:pPr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GT para elaboração de Plano Integrado</a:t>
            </a:r>
            <a:b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Investigação e Monitoramento dos Eventos Adversos em Serviços de Saúde </a:t>
            </a:r>
          </a:p>
        </p:txBody>
      </p:sp>
      <p:sp>
        <p:nvSpPr>
          <p:cNvPr id="13414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7200" y="20605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pt-B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</a:t>
            </a:r>
            <a:r>
              <a:rPr lang="pt-BR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Em 2014, a ANVISA criou um GT para discutir uma proposta nacional para a investigação e o monitoramento dos eventos adversos em serviços de saúde. </a:t>
            </a:r>
          </a:p>
          <a:p>
            <a:pPr algn="just">
              <a:buFontTx/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Já foram realizadas várias reuniões do GT e o produto será entregue até Junho/2015</a:t>
            </a:r>
            <a:r>
              <a:rPr lang="pt-BR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sz="8800" b="1" u="sng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8800" b="1" dirty="0" smtClean="0">
                <a:solidFill>
                  <a:schemeClr val="tx2"/>
                </a:solidFill>
              </a:rPr>
              <a:t>Formulário do Cidadão</a:t>
            </a:r>
            <a:endParaRPr lang="pt-BR" sz="8800" b="1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NOTIVISA – CIDADÃO</a:t>
            </a:r>
            <a:br>
              <a:rPr lang="pt-B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(PACIENTE / FAMILIAR / ACOMPANHANTE)</a:t>
            </a:r>
            <a:r>
              <a:rPr lang="pt-BR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/>
            </a:r>
            <a:br>
              <a:rPr lang="pt-BR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  <a:hlinkClick r:id="rId2"/>
              </a:rPr>
              <a:t>WWW.ANVISA.GOV.BR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0899" name="Espaço Reservado para Conteúdo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Seta para a direita 6"/>
          <p:cNvSpPr>
            <a:spLocks noChangeArrowheads="1"/>
          </p:cNvSpPr>
          <p:nvPr/>
        </p:nvSpPr>
        <p:spPr bwMode="auto">
          <a:xfrm>
            <a:off x="5508625" y="4437063"/>
            <a:ext cx="1554163" cy="792162"/>
          </a:xfrm>
          <a:prstGeom prst="rightArrow">
            <a:avLst>
              <a:gd name="adj1" fmla="val 50000"/>
              <a:gd name="adj2" fmla="val 4998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81725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ACOMPANHAR NOTIFICAÇÕES</a:t>
            </a: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0033CC"/>
                </a:solidFill>
              </a:rPr>
              <a:t>- Por meio desse menu é possível consultar as notificações enviadas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- A consulta se dá por meio de filtros</a:t>
            </a:r>
          </a:p>
          <a:p>
            <a:pPr eaLnBrk="1" hangingPunct="1">
              <a:buFontTx/>
              <a:buNone/>
            </a:pPr>
            <a:endParaRPr lang="pt-BR" sz="3600" b="1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	- É possível fazer a retificação/complementação</a:t>
            </a:r>
            <a:endParaRPr lang="pt-BR" sz="36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NOTIVISA – CIDADÃO</a:t>
            </a:r>
            <a:br>
              <a:rPr lang="pt-B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(PACIENTE / FAMILIAR / ACOMPANHANTE) </a:t>
            </a:r>
            <a:r>
              <a:rPr lang="pt-BR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/>
            </a:r>
            <a:br>
              <a:rPr lang="pt-BR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pt-BR" sz="2400" b="1" dirty="0" smtClean="0">
                <a:solidFill>
                  <a:srgbClr val="FFC000"/>
                </a:solidFill>
                <a:latin typeface="Arial" charset="0"/>
                <a:cs typeface="Arial" charset="0"/>
                <a:hlinkClick r:id="rId2"/>
              </a:rPr>
              <a:t>WWW.ANVISA.GOV.BR</a:t>
            </a:r>
            <a:r>
              <a:rPr lang="pt-BR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7338"/>
            <a:ext cx="8229600" cy="4405312"/>
          </a:xfrm>
          <a:noFill/>
          <a:ln>
            <a:miter lim="800000"/>
            <a:headEnd/>
            <a:tailEnd/>
          </a:ln>
        </p:spPr>
      </p:pic>
      <p:sp>
        <p:nvSpPr>
          <p:cNvPr id="81924" name="Elipse 5"/>
          <p:cNvSpPr>
            <a:spLocks noChangeArrowheads="1"/>
          </p:cNvSpPr>
          <p:nvPr/>
        </p:nvSpPr>
        <p:spPr bwMode="auto">
          <a:xfrm>
            <a:off x="900113" y="2997200"/>
            <a:ext cx="1943100" cy="10795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25" name="Seta para a esquerda 8"/>
          <p:cNvSpPr>
            <a:spLocks noChangeArrowheads="1"/>
          </p:cNvSpPr>
          <p:nvPr/>
        </p:nvSpPr>
        <p:spPr bwMode="auto">
          <a:xfrm>
            <a:off x="3851275" y="2565400"/>
            <a:ext cx="1368425" cy="719138"/>
          </a:xfrm>
          <a:prstGeom prst="leftArrow">
            <a:avLst>
              <a:gd name="adj1" fmla="val 50000"/>
              <a:gd name="adj2" fmla="val 5007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81725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829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839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849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860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870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pic>
        <p:nvPicPr>
          <p:cNvPr id="880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229600" cy="56166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000" b="1" dirty="0" smtClean="0">
                <a:solidFill>
                  <a:schemeClr val="tx2"/>
                </a:solidFill>
              </a:rPr>
              <a:t>Ambiente de teste do </a:t>
            </a:r>
            <a:r>
              <a:rPr lang="pt-BR" sz="4000" b="1" dirty="0" err="1" smtClean="0">
                <a:solidFill>
                  <a:schemeClr val="tx2"/>
                </a:solidFill>
              </a:rPr>
              <a:t>Notivisa</a:t>
            </a:r>
            <a:r>
              <a:rPr lang="pt-BR" sz="4000" b="1" dirty="0" smtClean="0">
                <a:solidFill>
                  <a:schemeClr val="tx2"/>
                </a:solidFill>
              </a:rPr>
              <a:t> – Serviço de Saúde</a:t>
            </a:r>
          </a:p>
          <a:p>
            <a:pPr algn="ctr" eaLnBrk="1" hangingPunct="1">
              <a:buFontTx/>
              <a:buNone/>
            </a:pPr>
            <a:endParaRPr lang="pt-BR" sz="5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h</a:t>
            </a:r>
            <a:r>
              <a:rPr lang="pt-BR" sz="3600" b="1" dirty="0" smtClean="0">
                <a:solidFill>
                  <a:srgbClr val="0033CC"/>
                </a:solidFill>
              </a:rPr>
              <a:t>omologacao.anvisa.gov.br/</a:t>
            </a:r>
            <a:r>
              <a:rPr lang="pt-BR" sz="3600" b="1" dirty="0" err="1" smtClean="0">
                <a:solidFill>
                  <a:srgbClr val="0033CC"/>
                </a:solidFill>
              </a:rPr>
              <a:t>notivisa</a:t>
            </a:r>
            <a:endParaRPr lang="pt-BR" sz="3600" b="1" dirty="0" smtClean="0">
              <a:solidFill>
                <a:srgbClr val="0033CC"/>
              </a:solidFill>
            </a:endParaRPr>
          </a:p>
          <a:p>
            <a:pPr algn="ctr" eaLnBrk="1" hangingPunct="1">
              <a:buFontTx/>
              <a:buNone/>
            </a:pPr>
            <a:endParaRPr lang="pt-BR" sz="36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3600" b="1" dirty="0" err="1" smtClean="0">
                <a:solidFill>
                  <a:schemeClr val="tx2"/>
                </a:solidFill>
              </a:rPr>
              <a:t>Login</a:t>
            </a:r>
            <a:r>
              <a:rPr lang="pt-BR" sz="3600" b="1" dirty="0" smtClean="0">
                <a:solidFill>
                  <a:schemeClr val="tx2"/>
                </a:solidFill>
              </a:rPr>
              <a:t>: </a:t>
            </a:r>
            <a:r>
              <a:rPr lang="pt-BR" sz="3600" b="1" dirty="0" smtClean="0">
                <a:solidFill>
                  <a:schemeClr val="tx2"/>
                </a:solidFill>
                <a:hlinkClick r:id="rId3"/>
              </a:rPr>
              <a:t>jose.teste@hotmail.com</a:t>
            </a:r>
            <a:endParaRPr lang="pt-BR" sz="36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3600" b="1" dirty="0" smtClean="0">
                <a:solidFill>
                  <a:schemeClr val="tx2"/>
                </a:solidFill>
              </a:rPr>
              <a:t>Senha: 12345678</a:t>
            </a:r>
            <a:endParaRPr lang="pt-BR" sz="3600" b="1" dirty="0" smtClean="0">
              <a:solidFill>
                <a:schemeClr val="tx2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8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229600" cy="56166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000" b="1" dirty="0" smtClean="0">
                <a:solidFill>
                  <a:schemeClr val="tx2"/>
                </a:solidFill>
              </a:rPr>
              <a:t>Ambiente de teste do </a:t>
            </a:r>
            <a:r>
              <a:rPr lang="pt-BR" sz="4000" b="1" dirty="0" err="1" smtClean="0">
                <a:solidFill>
                  <a:schemeClr val="tx2"/>
                </a:solidFill>
              </a:rPr>
              <a:t>Notivisa</a:t>
            </a:r>
            <a:r>
              <a:rPr lang="pt-BR" sz="4000" b="1" dirty="0" smtClean="0">
                <a:solidFill>
                  <a:schemeClr val="tx2"/>
                </a:solidFill>
              </a:rPr>
              <a:t> – VISA</a:t>
            </a:r>
          </a:p>
          <a:p>
            <a:pPr algn="ctr" eaLnBrk="1" hangingPunct="1">
              <a:buFontTx/>
              <a:buNone/>
            </a:pPr>
            <a:endParaRPr lang="pt-BR" sz="5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h</a:t>
            </a:r>
            <a:r>
              <a:rPr lang="pt-BR" sz="3600" b="1" dirty="0" smtClean="0">
                <a:solidFill>
                  <a:srgbClr val="0033CC"/>
                </a:solidFill>
              </a:rPr>
              <a:t>omologacao.anvisa.gov.br/</a:t>
            </a:r>
            <a:r>
              <a:rPr lang="pt-BR" sz="3600" b="1" dirty="0" err="1" smtClean="0">
                <a:solidFill>
                  <a:srgbClr val="0033CC"/>
                </a:solidFill>
              </a:rPr>
              <a:t>notivisa</a:t>
            </a:r>
            <a:endParaRPr lang="pt-BR" sz="3600" b="1" dirty="0" smtClean="0">
              <a:solidFill>
                <a:srgbClr val="0033CC"/>
              </a:solidFill>
            </a:endParaRPr>
          </a:p>
          <a:p>
            <a:pPr algn="ctr" eaLnBrk="1" hangingPunct="1">
              <a:buFontTx/>
              <a:buNone/>
            </a:pPr>
            <a:endParaRPr lang="pt-BR" sz="36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3600" b="1" dirty="0" err="1" smtClean="0">
                <a:solidFill>
                  <a:schemeClr val="tx2"/>
                </a:solidFill>
              </a:rPr>
              <a:t>Login</a:t>
            </a:r>
            <a:r>
              <a:rPr lang="pt-BR" sz="3600" b="1" dirty="0" smtClean="0">
                <a:solidFill>
                  <a:schemeClr val="tx2"/>
                </a:solidFill>
              </a:rPr>
              <a:t>: </a:t>
            </a:r>
            <a:r>
              <a:rPr lang="pt-BR" sz="3600" b="1" dirty="0" smtClean="0">
                <a:solidFill>
                  <a:schemeClr val="tx2"/>
                </a:solidFill>
                <a:hlinkClick r:id="rId3"/>
              </a:rPr>
              <a:t>joao.teste@anvisa.go</a:t>
            </a:r>
            <a:r>
              <a:rPr lang="pt-BR" sz="3600" b="1" dirty="0" smtClean="0">
                <a:solidFill>
                  <a:schemeClr val="tx2"/>
                </a:solidFill>
                <a:hlinkClick r:id="rId3"/>
              </a:rPr>
              <a:t>v.br</a:t>
            </a:r>
            <a:endParaRPr lang="pt-BR" sz="36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3600" b="1" dirty="0" smtClean="0">
                <a:solidFill>
                  <a:schemeClr val="tx2"/>
                </a:solidFill>
              </a:rPr>
              <a:t>Senha: 12345678</a:t>
            </a:r>
            <a:endParaRPr lang="pt-BR" sz="3600" b="1" dirty="0" smtClean="0">
              <a:solidFill>
                <a:schemeClr val="tx2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0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0"/>
            <a:ext cx="8280400" cy="805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60000"/>
              </a:lnSpc>
              <a:spcBef>
                <a:spcPct val="50000"/>
              </a:spcBef>
            </a:pPr>
            <a:r>
              <a:rPr lang="pt-BR" sz="3000" b="1" u="sng" dirty="0">
                <a:solidFill>
                  <a:srgbClr val="0033CC"/>
                </a:solidFill>
              </a:rPr>
              <a:t>Dúvidas podem ser esclarecidas:</a:t>
            </a: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FontTx/>
              <a:buAutoNum type="arabicPeriod"/>
            </a:pPr>
            <a:r>
              <a:rPr lang="pt-BR" sz="2200" b="1" dirty="0"/>
              <a:t>Consultando os manuais que estão no site do </a:t>
            </a:r>
            <a:r>
              <a:rPr lang="pt-BR" sz="2200" b="1" dirty="0" err="1"/>
              <a:t>Notivisa</a:t>
            </a:r>
            <a:r>
              <a:rPr lang="pt-BR" sz="2200" b="1" dirty="0"/>
              <a:t>;</a:t>
            </a: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FontTx/>
              <a:buAutoNum type="arabicPeriod"/>
            </a:pPr>
            <a:r>
              <a:rPr lang="pt-BR" sz="2200" b="1" dirty="0"/>
              <a:t>Consultando o FAQ (Perguntas e respostas frequentes);</a:t>
            </a: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FontTx/>
              <a:buAutoNum type="arabicPeriod"/>
            </a:pPr>
            <a:r>
              <a:rPr lang="pt-BR" sz="2200" b="1" dirty="0"/>
              <a:t>Enviando as dúvidas para os e-mails: </a:t>
            </a:r>
            <a:r>
              <a:rPr lang="pt-BR" sz="3600" b="1" dirty="0">
                <a:hlinkClick r:id="rId2"/>
              </a:rPr>
              <a:t>cadastro.sistemas@anvisa.gov.br</a:t>
            </a:r>
            <a:endParaRPr lang="pt-BR" sz="3600" b="1" dirty="0"/>
          </a:p>
          <a:p>
            <a:pPr marL="342900" indent="-342900">
              <a:lnSpc>
                <a:spcPct val="160000"/>
              </a:lnSpc>
              <a:spcBef>
                <a:spcPct val="50000"/>
              </a:spcBef>
            </a:pPr>
            <a:r>
              <a:rPr lang="pt-BR" sz="3600" b="1" dirty="0"/>
              <a:t>   </a:t>
            </a:r>
            <a:r>
              <a:rPr lang="pt-BR" sz="3600" b="1" dirty="0">
                <a:hlinkClick r:id="rId3"/>
              </a:rPr>
              <a:t>notivisa@anvisa.gov.br</a:t>
            </a:r>
            <a:endParaRPr lang="pt-BR" sz="3600" b="1" dirty="0"/>
          </a:p>
          <a:p>
            <a:pPr marL="342900" indent="-342900">
              <a:lnSpc>
                <a:spcPct val="160000"/>
              </a:lnSpc>
              <a:spcBef>
                <a:spcPct val="50000"/>
              </a:spcBef>
            </a:pPr>
            <a:r>
              <a:rPr lang="pt-BR" sz="2200" b="1" dirty="0"/>
              <a:t>4. Central de Atendimento da </a:t>
            </a:r>
            <a:r>
              <a:rPr lang="pt-BR" sz="2200" b="1" dirty="0" err="1"/>
              <a:t>Anvisa</a:t>
            </a:r>
            <a:endParaRPr lang="pt-BR" sz="2200" b="1" dirty="0"/>
          </a:p>
          <a:p>
            <a:pPr marL="342900" indent="-342900">
              <a:lnSpc>
                <a:spcPct val="160000"/>
              </a:lnSpc>
              <a:spcBef>
                <a:spcPct val="50000"/>
              </a:spcBef>
            </a:pPr>
            <a:r>
              <a:rPr lang="pt-BR" sz="2200" b="1" dirty="0"/>
              <a:t>0800 642 9782   -  De segunda a sexta, das 07:30 às 19:30</a:t>
            </a:r>
            <a:r>
              <a:rPr lang="pt-BR" sz="2200" b="1" dirty="0" err="1"/>
              <a:t>hs</a:t>
            </a:r>
            <a:endParaRPr lang="pt-BR" sz="2200" b="1" dirty="0"/>
          </a:p>
          <a:p>
            <a:pPr marL="342900" indent="-342900">
              <a:lnSpc>
                <a:spcPct val="160000"/>
              </a:lnSpc>
              <a:spcBef>
                <a:spcPct val="50000"/>
              </a:spcBef>
            </a:pPr>
            <a:endParaRPr lang="pt-BR" sz="2500" b="1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</a:pPr>
            <a:endParaRPr lang="pt-BR" sz="25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RETIFICAR NOTIFICAÇÕES</a:t>
            </a: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0033CC"/>
                </a:solidFill>
              </a:rPr>
              <a:t>- Funcionalidade disponível no Menu acompanhar notificações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- É possível corrigir ou complementar informações da notificação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	- No módulo de Assistência à Saúde não gera um novo número</a:t>
            </a: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5638"/>
            <a:ext cx="8229600" cy="4200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5400" b="1" smtClean="0">
                <a:solidFill>
                  <a:schemeClr val="tx2"/>
                </a:solidFill>
              </a:rPr>
              <a:t>OBRIGADO!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Funcionalidades para quem analisa/investiga</a:t>
            </a:r>
          </a:p>
          <a:p>
            <a:pPr eaLnBrk="1" hangingPunct="1">
              <a:buFontTx/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smtClean="0">
                <a:solidFill>
                  <a:srgbClr val="FF0000"/>
                </a:solidFill>
              </a:rPr>
              <a:t>- Gerenciar as notificações da sua região</a:t>
            </a: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0033CC"/>
                </a:solidFill>
              </a:rPr>
              <a:t> - 	 Registrar no histórico das notificações as ações adotadas no processo de investigação</a:t>
            </a:r>
            <a:endParaRPr lang="pt-BR" sz="30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pt-BR" sz="3000" b="1" dirty="0" smtClean="0">
                <a:solidFill>
                  <a:srgbClr val="0033CC"/>
                </a:solidFill>
              </a:rPr>
              <a:t> </a:t>
            </a:r>
            <a:r>
              <a:rPr lang="pt-BR" sz="3000" b="1" dirty="0" smtClean="0">
                <a:solidFill>
                  <a:srgbClr val="FF0000"/>
                </a:solidFill>
              </a:rPr>
              <a:t>-  Exportar o banco de dados de notificações </a:t>
            </a:r>
          </a:p>
          <a:p>
            <a:pPr eaLnBrk="1" hangingPunct="1">
              <a:buFontTx/>
              <a:buNone/>
            </a:pPr>
            <a:r>
              <a:rPr lang="pt-BR" sz="3900" b="1" dirty="0" smtClean="0">
                <a:solidFill>
                  <a:srgbClr val="FF0000"/>
                </a:solidFill>
              </a:rPr>
              <a:t> </a:t>
            </a:r>
            <a:endParaRPr lang="pt-BR" sz="4400" b="1" u="sng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74168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400" b="1" u="sng" dirty="0" smtClean="0">
                <a:solidFill>
                  <a:schemeClr val="tx2"/>
                </a:solidFill>
              </a:rPr>
              <a:t>GERENCIAR NOTIFICAÇÕES</a:t>
            </a:r>
          </a:p>
          <a:p>
            <a:pPr eaLnBrk="1" hangingPunct="1">
              <a:buFontTx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0033CC"/>
                </a:solidFill>
              </a:rPr>
              <a:t>- Por meio desse menu é possível consultar as notificações recebidas da região</a:t>
            </a: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- A consulta se dá por meio de filtros</a:t>
            </a:r>
          </a:p>
          <a:p>
            <a:pPr eaLnBrk="1" hangingPunct="1">
              <a:buFontTx/>
              <a:buNone/>
            </a:pPr>
            <a:endParaRPr lang="pt-BR" sz="3600" b="1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pt-BR" sz="3600" b="1" dirty="0" smtClean="0">
                <a:solidFill>
                  <a:srgbClr val="0033CC"/>
                </a:solidFill>
              </a:rPr>
              <a:t>	- É possível acessar o histórico das notificações</a:t>
            </a:r>
            <a:endParaRPr lang="pt-BR" sz="36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pt-BR" sz="4400" b="1" u="sng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888</Words>
  <Application>Microsoft Office PowerPoint</Application>
  <PresentationFormat>Apresentação na tela (4:3)</PresentationFormat>
  <Paragraphs>201</Paragraphs>
  <Slides>70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5" baseType="lpstr">
      <vt:lpstr>Arial</vt:lpstr>
      <vt:lpstr>Calibri</vt:lpstr>
      <vt:lpstr>Tahoma</vt:lpstr>
      <vt:lpstr>Verdana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10 passos para a notificação de EA  (notificação obrigatória: 4 primeiros) passos)</vt:lpstr>
      <vt:lpstr>Apresentação do PowerPoint</vt:lpstr>
      <vt:lpstr>TIPOS DE INCIDENTES / EA</vt:lpstr>
      <vt:lpstr>TIPOS DE INCIDENTES / EA</vt:lpstr>
      <vt:lpstr>TIPOS DE INCIDENTES / EA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EVENTOS GRAVES (NEVER EVENTS)</vt:lpstr>
      <vt:lpstr>Lista de Eventos Graves (never events) que podem ser notificados pelo módulo de Assistência à saúde  (21 eventos)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PAPEL DO SNVS</vt:lpstr>
      <vt:lpstr>Monitoramento das notificações  de eventos adversos </vt:lpstr>
      <vt:lpstr>GT para elaboração de Plano Integrado  de Investigação e Monitoramento dos Eventos Adversos em Serviços de Saúde </vt:lpstr>
      <vt:lpstr>Apresentação do PowerPoint</vt:lpstr>
      <vt:lpstr>NOTIVISA – CIDADÃO (PACIENTE / FAMILIAR / ACOMPANHANTE) WWW.ANVISA.GOV.BR </vt:lpstr>
      <vt:lpstr>NOTIVISA – CIDADÃO (PACIENTE / FAMILIAR / ACOMPANHANTE)  WWW.ANVISA.GOV.BR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ANVISA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NOTIFICAÇÕES DE REAÇÕES TRANFUSIONAIS NO NOTIVISA</dc:title>
  <dc:creator>alessandra.willer</dc:creator>
  <cp:lastModifiedBy>alunos</cp:lastModifiedBy>
  <cp:revision>136</cp:revision>
  <dcterms:created xsi:type="dcterms:W3CDTF">2009-03-26T17:59:00Z</dcterms:created>
  <dcterms:modified xsi:type="dcterms:W3CDTF">2015-07-30T11:39:40Z</dcterms:modified>
</cp:coreProperties>
</file>