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83" r:id="rId4"/>
    <p:sldId id="274" r:id="rId5"/>
    <p:sldId id="275" r:id="rId6"/>
    <p:sldId id="276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CEAD623-B7BA-43AE-AEAF-CB1BCA86A74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Você poderá 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/>
          <p:cNvPicPr/>
          <p:nvPr/>
        </p:nvPicPr>
        <p:blipFill>
          <a:blip r:embed="rId14"/>
          <a:stretch/>
        </p:blipFill>
        <p:spPr>
          <a:xfrm>
            <a:off x="0" y="6573240"/>
            <a:ext cx="12186720" cy="12168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15"/>
          <a:stretch/>
        </p:blipFill>
        <p:spPr>
          <a:xfrm>
            <a:off x="9936000" y="5544000"/>
            <a:ext cx="1794960" cy="9165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m 6"/>
          <p:cNvPicPr/>
          <p:nvPr/>
        </p:nvPicPr>
        <p:blipFill>
          <a:blip r:embed="rId3"/>
          <a:stretch/>
        </p:blipFill>
        <p:spPr>
          <a:xfrm>
            <a:off x="0" y="0"/>
            <a:ext cx="12186720" cy="12168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1019160" y="5599080"/>
            <a:ext cx="10148400" cy="8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agem 85"/>
          <p:cNvPicPr/>
          <p:nvPr/>
        </p:nvPicPr>
        <p:blipFill>
          <a:blip r:embed="rId4"/>
          <a:stretch/>
        </p:blipFill>
        <p:spPr>
          <a:xfrm>
            <a:off x="3755880" y="2233800"/>
            <a:ext cx="4674960" cy="23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85751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IV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Porta de Entrada</a:t>
            </a:r>
          </a:p>
        </p:txBody>
      </p:sp>
      <p:pic>
        <p:nvPicPr>
          <p:cNvPr id="10243" name="Espaço Reservado para Conteúdo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935" y="1214422"/>
            <a:ext cx="11376130" cy="515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14313"/>
            <a:ext cx="10515818" cy="1009650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IV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Porta de Entrada</a:t>
            </a:r>
          </a:p>
        </p:txBody>
      </p:sp>
      <p:pic>
        <p:nvPicPr>
          <p:cNvPr id="11267" name="Espaço Reservado para Conteúdo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935" y="1385908"/>
            <a:ext cx="1137613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07935" y="1643063"/>
            <a:ext cx="11376130" cy="4786333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SISNOR – Solicita PE 2020/2021 - Não possui 100 leitos, mas atende à linha de trauma, cardiovascular, possui leito UTI SUS</a:t>
            </a:r>
            <a:r>
              <a:rPr lang="pt-BR" sz="7200" dirty="0" smtClean="0"/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pt-BR" sz="72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UOPECCAN – Solicita Tipo II – Solicitou habilitação em neurologia/neurocirurgia e atende demanda de Campo Mourão, Umuarama, Cianorte e Paranavaí na alta complexidade</a:t>
            </a:r>
            <a:r>
              <a:rPr lang="pt-BR" sz="7200" dirty="0" smtClean="0"/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pt-BR" sz="72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Hospital Instituto Nossa Senhora Aparecida - Solicita Tipo II – Solicitou reabertura UTI </a:t>
            </a:r>
            <a:r>
              <a:rPr lang="pt-BR" sz="7200" dirty="0" err="1"/>
              <a:t>Ped</a:t>
            </a:r>
            <a:r>
              <a:rPr lang="pt-BR" sz="7200" dirty="0"/>
              <a:t> e retorno habilitação em Cirurgia </a:t>
            </a:r>
            <a:r>
              <a:rPr lang="pt-BR" sz="7200" dirty="0" err="1"/>
              <a:t>Cardio</a:t>
            </a:r>
            <a:r>
              <a:rPr lang="pt-BR" sz="7200" dirty="0"/>
              <a:t> </a:t>
            </a:r>
            <a:r>
              <a:rPr lang="pt-BR" sz="7200" dirty="0" err="1"/>
              <a:t>Ped</a:t>
            </a:r>
            <a:r>
              <a:rPr lang="pt-BR" sz="7200" dirty="0"/>
              <a:t> e continuará com atendimento em Pediatria; </a:t>
            </a:r>
            <a:endParaRPr lang="pt-BR" sz="7200" dirty="0" smtClean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pt-BR" sz="72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Hospital Universitário de Maringá – Solicita Trauma/</a:t>
            </a:r>
            <a:r>
              <a:rPr lang="pt-BR" sz="7200" dirty="0" err="1"/>
              <a:t>Orto</a:t>
            </a:r>
            <a:r>
              <a:rPr lang="pt-BR" sz="7200" dirty="0"/>
              <a:t> – prevendo pleito de Tipo I até final de 2022</a:t>
            </a:r>
            <a:r>
              <a:rPr lang="pt-BR" sz="7200" dirty="0" smtClean="0"/>
              <a:t>;</a:t>
            </a:r>
          </a:p>
          <a:p>
            <a:pPr algn="just" eaLnBrk="1" hangingPunct="1">
              <a:defRPr/>
            </a:pPr>
            <a:endParaRPr lang="pt-BR" sz="72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Hospital Memorial </a:t>
            </a:r>
            <a:r>
              <a:rPr lang="pt-BR" sz="7200" dirty="0" err="1"/>
              <a:t>Uningá</a:t>
            </a:r>
            <a:r>
              <a:rPr lang="pt-BR" sz="7200" dirty="0"/>
              <a:t> - Proposta ampliação 100 leitos (atualmente 49 leitos) – 80 Leitos (80% cirúrgicos e 20% clínicos), 11 Leitos de UTI, 9 Leitos de Observação</a:t>
            </a:r>
            <a:r>
              <a:rPr lang="pt-BR" sz="7200" dirty="0" smtClean="0"/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pt-BR" sz="72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Hospital do Câncer de Maringá – Pode ser enquadrado como Geral – Previsão de Pleito para Neurocirurgia e Cirurgia Cardiovascular (1°sem 2022), prevendo solicitação para Tipo II</a:t>
            </a:r>
            <a:r>
              <a:rPr lang="pt-BR" sz="7200" dirty="0" smtClean="0"/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pt-BR" sz="72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Hospital e Maternidade Santa Clara – Pode ser enquadrado como Geral - Previsão Habilitação em Trauma/</a:t>
            </a:r>
            <a:r>
              <a:rPr lang="pt-BR" sz="7200" dirty="0" err="1"/>
              <a:t>Orto</a:t>
            </a:r>
            <a:r>
              <a:rPr lang="pt-BR" sz="7200" dirty="0"/>
              <a:t> (2021/2022) – prevendo solicitação de habilitação Tipo I</a:t>
            </a:r>
            <a:r>
              <a:rPr lang="pt-BR" sz="7200" dirty="0" smtClean="0"/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pt-BR" sz="72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7200" dirty="0"/>
              <a:t>Sociedade Beneficente Cristo Rei – Previsão de ampliação de leitos e </a:t>
            </a:r>
            <a:endParaRPr lang="pt-BR" sz="7200" dirty="0" smtClean="0"/>
          </a:p>
          <a:p>
            <a:pPr algn="just" eaLnBrk="1" hangingPunct="1">
              <a:defRPr/>
            </a:pPr>
            <a:r>
              <a:rPr lang="pt-BR" sz="7200" dirty="0" smtClean="0"/>
              <a:t>Habilitação </a:t>
            </a:r>
            <a:r>
              <a:rPr lang="pt-BR" sz="7200" dirty="0"/>
              <a:t>em Trauma/</a:t>
            </a:r>
            <a:r>
              <a:rPr lang="pt-BR" sz="7200" dirty="0" err="1"/>
              <a:t>Orto</a:t>
            </a:r>
            <a:r>
              <a:rPr lang="pt-BR" sz="7200" dirty="0"/>
              <a:t> (2021/2022), prevendo se enquadrar como Tipo I.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8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80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12291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06376"/>
            <a:ext cx="10515818" cy="1008063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IV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Porta de Entrada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77814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V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Leito de Retaguarda Clínica</a:t>
            </a:r>
          </a:p>
        </p:txBody>
      </p:sp>
      <p:pic>
        <p:nvPicPr>
          <p:cNvPr id="13315" name="Espaço Reservado para Conteúdo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6506" y="1749446"/>
            <a:ext cx="11525337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77814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V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Leito de Retaguarda Clínica</a:t>
            </a:r>
          </a:p>
        </p:txBody>
      </p:sp>
      <p:pic>
        <p:nvPicPr>
          <p:cNvPr id="14339" name="Espaço Reservado para Conteúdo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935" y="1857364"/>
            <a:ext cx="11469781" cy="44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77814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V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Leito de Retaguarda Clínica</a:t>
            </a:r>
          </a:p>
        </p:txBody>
      </p:sp>
      <p:pic>
        <p:nvPicPr>
          <p:cNvPr id="15363" name="Espaço Reservado para Conteúdo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6506" y="1500174"/>
            <a:ext cx="11517400" cy="395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77814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VI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Leito de Retaguarda UTI</a:t>
            </a:r>
          </a:p>
        </p:txBody>
      </p:sp>
      <p:pic>
        <p:nvPicPr>
          <p:cNvPr id="16387" name="Espaço Reservado para Conteúdo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935" y="1317646"/>
            <a:ext cx="11388829" cy="504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04788"/>
            <a:ext cx="10515818" cy="1009650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VI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Leito de Retaguarda UTI</a:t>
            </a:r>
          </a:p>
        </p:txBody>
      </p:sp>
      <p:pic>
        <p:nvPicPr>
          <p:cNvPr id="17411" name="Espaço Reservado para Conteúdo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935" y="1384321"/>
            <a:ext cx="11376130" cy="4973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77814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VII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Leitos de UCP</a:t>
            </a:r>
          </a:p>
        </p:txBody>
      </p:sp>
      <p:pic>
        <p:nvPicPr>
          <p:cNvPr id="18435" name="Espaço Reservado para Conteúdo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6507" y="1468452"/>
            <a:ext cx="1155232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47650"/>
            <a:ext cx="10515818" cy="966788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VIII – Proposta Componente Hospitalar </a:t>
            </a:r>
            <a:br>
              <a:rPr lang="pt-BR" altLang="pt-BR" b="1" dirty="0" smtClean="0"/>
            </a:br>
            <a:r>
              <a:rPr lang="pt-BR" altLang="pt-BR" b="1" dirty="0" smtClean="0"/>
              <a:t>Leitos Unidade AVC e UCO</a:t>
            </a:r>
          </a:p>
        </p:txBody>
      </p:sp>
      <p:pic>
        <p:nvPicPr>
          <p:cNvPr id="19459" name="Espaço Reservado para Conteúdo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6506" y="1822471"/>
            <a:ext cx="11518988" cy="453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12186720" cy="271462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738000" y="586080"/>
            <a:ext cx="10148400" cy="221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REDE 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 ATENÇÃO ÀS URGÊNCIAS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2000" b="1" dirty="0" smtClean="0">
                <a:solidFill>
                  <a:schemeClr val="bg1"/>
                </a:solidFill>
              </a:rPr>
              <a:t>PLANO </a:t>
            </a:r>
            <a:r>
              <a:rPr lang="pt-PT" sz="2000" b="1" dirty="0" smtClean="0">
                <a:solidFill>
                  <a:schemeClr val="bg1"/>
                </a:solidFill>
              </a:rPr>
              <a:t>DE AÇÃO DA REDE DE ATENÇÃO ÀS </a:t>
            </a:r>
            <a:r>
              <a:rPr lang="pt-PT" sz="2000" b="1" dirty="0" smtClean="0">
                <a:solidFill>
                  <a:schemeClr val="bg1"/>
                </a:solidFill>
              </a:rPr>
              <a:t>URGÊNCIAS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095340" y="3857628"/>
            <a:ext cx="10001320" cy="1357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600" b="1" dirty="0" smtClean="0">
                <a:latin typeface="Arial" charset="0"/>
                <a:cs typeface="Arial" charset="0"/>
              </a:rPr>
              <a:t>MACRORREGIÃO NOROESTE</a:t>
            </a:r>
          </a:p>
        </p:txBody>
      </p:sp>
      <p:sp>
        <p:nvSpPr>
          <p:cNvPr id="169" name="CustomShape 4"/>
          <p:cNvSpPr/>
          <p:nvPr/>
        </p:nvSpPr>
        <p:spPr>
          <a:xfrm>
            <a:off x="662040" y="3714752"/>
            <a:ext cx="9789120" cy="2328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2"/>
          <a:lstStyle/>
          <a:p>
            <a:pPr marL="457200" lvl="0" indent="-457200"/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158750"/>
            <a:ext cx="10515818" cy="966788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IX – Proposta Componente</a:t>
            </a:r>
            <a:br>
              <a:rPr lang="pt-BR" altLang="pt-BR" b="1" dirty="0" smtClean="0"/>
            </a:br>
            <a:r>
              <a:rPr lang="pt-BR" altLang="pt-BR" b="1" dirty="0" smtClean="0"/>
              <a:t>Serviço de Atenção Domiciliar - SAD</a:t>
            </a:r>
          </a:p>
        </p:txBody>
      </p:sp>
      <p:sp>
        <p:nvSpPr>
          <p:cNvPr id="20483" name="Espaço Reservado para Conteúdo 2"/>
          <p:cNvSpPr>
            <a:spLocks noGrp="1" noChangeArrowheads="1"/>
          </p:cNvSpPr>
          <p:nvPr>
            <p:ph idx="4294967295"/>
          </p:nvPr>
        </p:nvSpPr>
        <p:spPr>
          <a:xfrm>
            <a:off x="838091" y="1825625"/>
            <a:ext cx="10515818" cy="435133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  <p:pic>
        <p:nvPicPr>
          <p:cNvPr id="20484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07" y="1912941"/>
            <a:ext cx="11547559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 smtClean="0"/>
              <a:t>PAR Macro Noroeste</a:t>
            </a:r>
            <a:br>
              <a:rPr lang="pt-BR" altLang="pt-BR" b="1" dirty="0" smtClean="0"/>
            </a:br>
            <a:r>
              <a:rPr lang="pt-BR" altLang="pt-BR" b="1" dirty="0" smtClean="0"/>
              <a:t>Anexo I – Proposta de Habilitação e Qualificação </a:t>
            </a:r>
            <a:br>
              <a:rPr lang="pt-BR" altLang="pt-BR" b="1" dirty="0" smtClean="0"/>
            </a:br>
            <a:r>
              <a:rPr lang="pt-BR" altLang="pt-BR" b="1" dirty="0" smtClean="0"/>
              <a:t>UPA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5438" y="1574821"/>
            <a:ext cx="11542712" cy="478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 smtClean="0"/>
              <a:t>PAR Macro Noroeste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b="1" dirty="0" smtClean="0"/>
              <a:t>Anexo I – Proposta de Habilitação e Qualificação </a:t>
            </a:r>
            <a:br>
              <a:rPr lang="pt-BR" altLang="pt-BR" b="1" dirty="0" smtClean="0"/>
            </a:br>
            <a:r>
              <a:rPr lang="pt-BR" altLang="pt-BR" b="1" dirty="0" smtClean="0"/>
              <a:t>UPA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550" y="1785926"/>
            <a:ext cx="11536363" cy="453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80" y="142852"/>
            <a:ext cx="10972440" cy="1144800"/>
          </a:xfrm>
        </p:spPr>
        <p:txBody>
          <a:bodyPr/>
          <a:lstStyle/>
          <a:p>
            <a:pPr algn="ctr"/>
            <a:r>
              <a:rPr lang="pt-BR" altLang="pt-BR" b="1" dirty="0" smtClean="0"/>
              <a:t>PAR Macro Noroeste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b="1" dirty="0" smtClean="0"/>
              <a:t>Anexo II – Proposta de Habilitação e Qualificação </a:t>
            </a:r>
            <a:br>
              <a:rPr lang="pt-BR" altLang="pt-BR" b="1" dirty="0" smtClean="0"/>
            </a:br>
            <a:r>
              <a:rPr lang="pt-BR" altLang="pt-BR" b="1" dirty="0" smtClean="0"/>
              <a:t>SAMU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550" y="1142984"/>
            <a:ext cx="11520488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Espaço Reservado para Conteúdo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1427" y="1071546"/>
            <a:ext cx="11449147" cy="5472112"/>
          </a:xfrm>
          <a:prstGeom prst="rect">
            <a:avLst/>
          </a:prstGeom>
        </p:spPr>
      </p:pic>
      <p:sp>
        <p:nvSpPr>
          <p:cNvPr id="6147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142852"/>
            <a:ext cx="10515818" cy="10001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II – Proposta de Habilitação e Qualificação </a:t>
            </a:r>
            <a:br>
              <a:rPr lang="pt-BR" altLang="pt-BR" b="1" dirty="0" smtClean="0"/>
            </a:br>
            <a:r>
              <a:rPr lang="pt-BR" altLang="pt-BR" b="1" dirty="0" smtClean="0"/>
              <a:t>SAMU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spaço Reservado para Conteúdo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6506" y="1973269"/>
            <a:ext cx="11518988" cy="2384425"/>
          </a:xfrm>
          <a:prstGeom prst="rect">
            <a:avLst/>
          </a:prstGeom>
        </p:spPr>
      </p:pic>
      <p:sp>
        <p:nvSpPr>
          <p:cNvPr id="7171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77814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II – Proposta de Habilitação e Qualificação </a:t>
            </a:r>
            <a:br>
              <a:rPr lang="pt-BR" altLang="pt-BR" b="1" dirty="0" smtClean="0"/>
            </a:br>
            <a:r>
              <a:rPr lang="pt-BR" altLang="pt-BR" b="1" dirty="0" smtClean="0"/>
              <a:t>SAMU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ço Reservado para Conteúdo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6824" y="1533546"/>
            <a:ext cx="11458671" cy="4824412"/>
          </a:xfrm>
          <a:prstGeom prst="rect">
            <a:avLst/>
          </a:prstGeom>
        </p:spPr>
      </p:pic>
      <p:sp>
        <p:nvSpPr>
          <p:cNvPr id="8195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04788"/>
            <a:ext cx="10515818" cy="1009650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III – Proposta de Habilitação e Qualificação </a:t>
            </a:r>
            <a:br>
              <a:rPr lang="pt-BR" altLang="pt-BR" b="1" dirty="0" smtClean="0"/>
            </a:br>
            <a:r>
              <a:rPr lang="pt-BR" altLang="pt-BR" b="1" dirty="0" smtClean="0"/>
              <a:t>SAMU Norte Novo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 noChangeArrowheads="1"/>
          </p:cNvSpPr>
          <p:nvPr>
            <p:ph type="title"/>
          </p:nvPr>
        </p:nvSpPr>
        <p:spPr>
          <a:xfrm>
            <a:off x="838091" y="277814"/>
            <a:ext cx="10515818" cy="936625"/>
          </a:xfrm>
        </p:spPr>
        <p:txBody>
          <a:bodyPr/>
          <a:lstStyle/>
          <a:p>
            <a:pPr algn="ctr" eaLnBrk="1" hangingPunct="1"/>
            <a:r>
              <a:rPr lang="pt-BR" altLang="pt-BR" b="1" dirty="0" smtClean="0"/>
              <a:t>PAR Macro Noroeste </a:t>
            </a:r>
            <a:br>
              <a:rPr lang="pt-BR" altLang="pt-BR" b="1" dirty="0" smtClean="0"/>
            </a:br>
            <a:r>
              <a:rPr lang="pt-BR" altLang="pt-BR" b="1" dirty="0" smtClean="0"/>
              <a:t>Anexo III – Proposta de Habilitação e Qualificação </a:t>
            </a:r>
            <a:br>
              <a:rPr lang="pt-BR" altLang="pt-BR" b="1" dirty="0" smtClean="0"/>
            </a:br>
            <a:r>
              <a:rPr lang="pt-BR" altLang="pt-BR" b="1" dirty="0" smtClean="0"/>
              <a:t>SAMU Norte Novo</a:t>
            </a:r>
          </a:p>
        </p:txBody>
      </p:sp>
      <p:pic>
        <p:nvPicPr>
          <p:cNvPr id="9219" name="Espaço Reservado para Conteúdo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6506" y="1751027"/>
            <a:ext cx="11518988" cy="374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285</Words>
  <Application>LibreOffice/5.3.5.2$Windows_X86_64 LibreOffice_project/50d9bf2b0a79cdb85a3814b592608037a682059d</Application>
  <PresentationFormat>Personalizar</PresentationFormat>
  <Paragraphs>43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Slide 1</vt:lpstr>
      <vt:lpstr>Slide 2</vt:lpstr>
      <vt:lpstr>PAR Macro Noroeste Anexo I – Proposta de Habilitação e Qualificação  UPA</vt:lpstr>
      <vt:lpstr>PAR Macro Noroeste  Anexo I – Proposta de Habilitação e Qualificação  UPA</vt:lpstr>
      <vt:lpstr>PAR Macro Noroeste  Anexo II – Proposta de Habilitação e Qualificação  SAMU</vt:lpstr>
      <vt:lpstr>PAR Macro Noroeste  Anexo II – Proposta de Habilitação e Qualificação  SAMU</vt:lpstr>
      <vt:lpstr>PAR Macro Noroeste  Anexo II – Proposta de Habilitação e Qualificação  SAMU</vt:lpstr>
      <vt:lpstr>PAR Macro Noroeste  Anexo III – Proposta de Habilitação e Qualificação  SAMU Norte Novo</vt:lpstr>
      <vt:lpstr>PAR Macro Noroeste  Anexo III – Proposta de Habilitação e Qualificação  SAMU Norte Novo</vt:lpstr>
      <vt:lpstr>PAR Macro Noroeste  Anexo IV – Proposta Componente Hospitalar  Porta de Entrada</vt:lpstr>
      <vt:lpstr>PAR Macro Noroeste  Anexo IV – Proposta Componente Hospitalar  Porta de Entrada</vt:lpstr>
      <vt:lpstr>PAR Macro Noroeste  Anexo IV – Proposta Componente Hospitalar  Porta de Entrada</vt:lpstr>
      <vt:lpstr>PAR Macro Noroeste  Anexo V – Proposta Componente Hospitalar  Leito de Retaguarda Clínica</vt:lpstr>
      <vt:lpstr>PAR Macro Noroeste  Anexo V – Proposta Componente Hospitalar  Leito de Retaguarda Clínica</vt:lpstr>
      <vt:lpstr>PAR Macro Noroeste  Anexo V – Proposta Componente Hospitalar  Leito de Retaguarda Clínica</vt:lpstr>
      <vt:lpstr>PAR Macro Noroeste  Anexo VI – Proposta Componente Hospitalar  Leito de Retaguarda UTI</vt:lpstr>
      <vt:lpstr>PAR Macro Noroeste  Anexo VI – Proposta Componente Hospitalar  Leito de Retaguarda UTI</vt:lpstr>
      <vt:lpstr>PAR Macro Noroeste  Anexo VII – Proposta Componente Hospitalar  Leitos de UCP</vt:lpstr>
      <vt:lpstr>PAR Macro Noroeste  Anexo VIII – Proposta Componente Hospitalar  Leitos Unidade AVC e UCO</vt:lpstr>
      <vt:lpstr>PAR Macro Noroeste  Anexo IX – Proposta Componente Serviço de Atenção Domiciliar - SAD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 Rocha Silva</dc:creator>
  <cp:lastModifiedBy>andreia.clerice</cp:lastModifiedBy>
  <cp:revision>176</cp:revision>
  <dcterms:modified xsi:type="dcterms:W3CDTF">2021-02-23T15:10:44Z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