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87" r:id="rId2"/>
  </p:sldMasterIdLst>
  <p:notesMasterIdLst>
    <p:notesMasterId r:id="rId10"/>
  </p:notesMasterIdLst>
  <p:sldIdLst>
    <p:sldId id="256" r:id="rId3"/>
    <p:sldId id="468" r:id="rId4"/>
    <p:sldId id="470" r:id="rId5"/>
    <p:sldId id="477" r:id="rId6"/>
    <p:sldId id="478" r:id="rId7"/>
    <p:sldId id="479" r:id="rId8"/>
    <p:sldId id="291" r:id="rId9"/>
  </p:sldIdLst>
  <p:sldSz cx="9144000" cy="6858000" type="screen4x3"/>
  <p:notesSz cx="7104063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  <a:srgbClr val="CC9B00"/>
    <a:srgbClr val="CC3300"/>
    <a:srgbClr val="336600"/>
    <a:srgbClr val="A82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1925" y="787400"/>
            <a:ext cx="5186363" cy="388937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t-BR" sz="4500" b="0" strike="noStrike" spc="-1" dirty="0">
                <a:solidFill>
                  <a:srgbClr val="000000"/>
                </a:solidFill>
                <a:latin typeface="Arial"/>
              </a:rPr>
              <a:t>Clique para mover o slide</a:t>
            </a: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805127" y="4925784"/>
            <a:ext cx="6440644" cy="466633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t-BR" sz="2100" b="0" strike="noStrike" spc="-1" dirty="0">
                <a:latin typeface="Arial"/>
              </a:rPr>
              <a:t>Clique para editar o formato de notas</a:t>
            </a:r>
          </a:p>
        </p:txBody>
      </p:sp>
      <p:sp>
        <p:nvSpPr>
          <p:cNvPr id="12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493856" cy="5181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t-BR" sz="1400" b="0" strike="noStrike" spc="-1" dirty="0">
                <a:latin typeface="Times New Roman"/>
              </a:rPr>
              <a:t>&lt;header&gt;</a:t>
            </a:r>
          </a:p>
        </p:txBody>
      </p:sp>
      <p:sp>
        <p:nvSpPr>
          <p:cNvPr id="129" name="PlaceHolder 4"/>
          <p:cNvSpPr>
            <a:spLocks noGrp="1"/>
          </p:cNvSpPr>
          <p:nvPr>
            <p:ph type="dt"/>
          </p:nvPr>
        </p:nvSpPr>
        <p:spPr>
          <a:xfrm>
            <a:off x="4557042" y="0"/>
            <a:ext cx="3493856" cy="5181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pt-BR" sz="1400" b="0" strike="noStrike" spc="-1" dirty="0">
                <a:latin typeface="Times New Roman"/>
              </a:rPr>
              <a:t>&lt;date/time&gt;</a:t>
            </a:r>
          </a:p>
        </p:txBody>
      </p:sp>
      <p:sp>
        <p:nvSpPr>
          <p:cNvPr id="130" name="PlaceHolder 5"/>
          <p:cNvSpPr>
            <a:spLocks noGrp="1"/>
          </p:cNvSpPr>
          <p:nvPr>
            <p:ph type="ftr"/>
          </p:nvPr>
        </p:nvSpPr>
        <p:spPr>
          <a:xfrm>
            <a:off x="0" y="9851940"/>
            <a:ext cx="3493856" cy="51815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pt-BR" sz="1400" b="0" strike="noStrike" spc="-1" dirty="0">
                <a:latin typeface="Times New Roman"/>
              </a:rPr>
              <a:t>&lt;</a:t>
            </a:r>
            <a:r>
              <a:rPr lang="pt-BR" sz="1400" b="0" strike="noStrike" spc="-1" dirty="0" err="1">
                <a:latin typeface="Times New Roman"/>
              </a:rPr>
              <a:t>footer</a:t>
            </a:r>
            <a:r>
              <a:rPr lang="pt-BR" sz="1400" b="0" strike="noStrike" spc="-1" dirty="0">
                <a:latin typeface="Times New Roman"/>
              </a:rPr>
              <a:t>&gt;</a:t>
            </a:r>
          </a:p>
        </p:txBody>
      </p:sp>
      <p:sp>
        <p:nvSpPr>
          <p:cNvPr id="131" name="PlaceHolder 6"/>
          <p:cNvSpPr>
            <a:spLocks noGrp="1"/>
          </p:cNvSpPr>
          <p:nvPr>
            <p:ph type="sldNum"/>
          </p:nvPr>
        </p:nvSpPr>
        <p:spPr>
          <a:xfrm>
            <a:off x="4557042" y="9851940"/>
            <a:ext cx="3493856" cy="51815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7D79F9ED-1F44-4F43-AC74-81A41BD5A2D4}" type="slidenum">
              <a:rPr lang="pt-BR" sz="1400" b="0" strike="noStrike" spc="-1">
                <a:latin typeface="Times New Roman"/>
              </a:rPr>
              <a:pPr algn="r"/>
              <a:t>‹nº›</a:t>
            </a:fld>
            <a:endParaRPr lang="pt-BR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25987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0791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9F01D7F-F55E-4832-99BF-0B46711115E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99383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97F0297-F7D9-4077-9A7A-264A254EBCF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13297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3C3B843-6DB4-4F7A-AA13-0121773AD28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17299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3C2CB0B-F964-45AA-8287-E3E66C335D4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515704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DE5D929-F800-4FC3-9F88-F42E4E44E9E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348211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FFC667F-1506-4E90-8A35-B5870A829F5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7838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C2E9DE7-351D-4FF6-865A-386D3FB6E70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17157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18CC70C-5F7C-4467-866D-01AE26D7365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696396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EE8EA47-0FC1-4541-8331-C6F38EF7452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560234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719290D-B16D-4007-B936-2F28101B3D6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54195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7006198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3004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Gotham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m 1"/>
          <p:cNvPicPr/>
          <p:nvPr/>
        </p:nvPicPr>
        <p:blipFill>
          <a:blip r:embed="rId14"/>
          <a:stretch/>
        </p:blipFill>
        <p:spPr>
          <a:xfrm>
            <a:off x="0" y="0"/>
            <a:ext cx="9143640" cy="6957720"/>
          </a:xfrm>
          <a:prstGeom prst="rect">
            <a:avLst/>
          </a:prstGeom>
          <a:ln w="9360"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Gotham"/>
              </a:rPr>
              <a:t>Clique para editar o título mestre</a:t>
            </a: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dt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ftr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sldNum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fld id="{90E8CC86-5531-4896-B48E-8D711392ACD1}" type="slidenum">
              <a:rPr lang="pt-BR" sz="1400" b="0" strike="noStrike" spc="-1">
                <a:solidFill>
                  <a:srgbClr val="000000"/>
                </a:solidFill>
                <a:latin typeface="Arial"/>
              </a:rPr>
              <a:pPr>
                <a:lnSpc>
                  <a:spcPct val="100000"/>
                </a:lnSpc>
              </a:pPr>
              <a:t>‹nº›</a:t>
            </a:fld>
            <a:endParaRPr lang="pt-BR" sz="1400" b="0" strike="noStrike" spc="-1"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Gotham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Gotham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Gotham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Gotham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Gotham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Gotham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Gotham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1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904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otham" pitchFamily="2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otham" pitchFamily="2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otham" pitchFamily="2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otham" pitchFamily="2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otham" pitchFamily="2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otham" pitchFamily="2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otham" pitchFamily="2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otham" pitchFamily="2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Imagem 3"/>
          <p:cNvPicPr/>
          <p:nvPr/>
        </p:nvPicPr>
        <p:blipFill>
          <a:blip r:embed="rId3"/>
          <a:stretch/>
        </p:blipFill>
        <p:spPr>
          <a:xfrm>
            <a:off x="1439280" y="1341360"/>
            <a:ext cx="5760720" cy="3109680"/>
          </a:xfrm>
          <a:prstGeom prst="rect">
            <a:avLst/>
          </a:prstGeom>
          <a:ln w="9360">
            <a:noFill/>
          </a:ln>
        </p:spPr>
      </p:pic>
      <p:sp>
        <p:nvSpPr>
          <p:cNvPr id="133" name="CustomShape 1"/>
          <p:cNvSpPr/>
          <p:nvPr/>
        </p:nvSpPr>
        <p:spPr>
          <a:xfrm>
            <a:off x="7169040" y="5516640"/>
            <a:ext cx="1800000" cy="1080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91F9EF2-012E-49CE-AC34-6EF521480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404664"/>
            <a:ext cx="7886700" cy="5328591"/>
          </a:xfrm>
        </p:spPr>
        <p:txBody>
          <a:bodyPr/>
          <a:lstStyle/>
          <a:p>
            <a:pPr algn="just"/>
            <a:b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PORTARIA Nº 3.248, DE 2 DE DEZEMBRO DE 2020</a:t>
            </a:r>
            <a:br>
              <a:rPr lang="pt-BR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 incentivo financeiro para estruturação de unidades de Rede de Frio do Programa Nacional de Imunizações e para Vigilância Epidemiológica, para o enfrentamento à Emergência de Saúde Pública de Importância Nacional (ESPIN) decorrente da pandemia de Covid19.</a:t>
            </a:r>
          </a:p>
        </p:txBody>
      </p:sp>
    </p:spTree>
    <p:extLst>
      <p:ext uri="{BB962C8B-B14F-4D97-AF65-F5344CB8AC3E}">
        <p14:creationId xmlns:p14="http://schemas.microsoft.com/office/powerpoint/2010/main" val="2087434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632B272-BA07-482D-9E31-9DA5EF26209E}"/>
              </a:ext>
            </a:extLst>
          </p:cNvPr>
          <p:cNvSpPr/>
          <p:nvPr/>
        </p:nvSpPr>
        <p:spPr>
          <a:xfrm>
            <a:off x="179512" y="548680"/>
            <a:ext cx="856895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VALORES REPASSADOS</a:t>
            </a:r>
          </a:p>
          <a:p>
            <a:pPr algn="just"/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Considerou: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 planejamento dos Programas Estaduais de Imunizações e Vigilância Sentinela de Síndrome Gripal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Estruturação para enfrentamento do novo Coronavírus, totalizando o montante de: R$ 2.856.000,00 (dois milhões e oitocentos e cinquenta e seis mil reais) para a Vigilância Sentinela de Síndrome Gripal (SG)</a:t>
            </a:r>
          </a:p>
          <a:p>
            <a:pPr algn="just"/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200" dirty="0">
                <a:latin typeface="rawline"/>
              </a:rPr>
              <a:t>ANEXO II</a:t>
            </a:r>
          </a:p>
          <a:p>
            <a:pPr algn="just"/>
            <a:r>
              <a:rPr lang="pt-BR" sz="2200" dirty="0">
                <a:latin typeface="rawline"/>
              </a:rPr>
              <a:t>RECURSOS DESTINADOS À VIGILÂNCIA SENTINELA DE SÍNDROME GRIPAL (SG)</a:t>
            </a:r>
          </a:p>
          <a:p>
            <a:pPr algn="just"/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BEB4902-A5D5-4585-A3CA-CD2EA8929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377717"/>
              </p:ext>
            </p:extLst>
          </p:nvPr>
        </p:nvGraphicFramePr>
        <p:xfrm>
          <a:off x="323528" y="4653136"/>
          <a:ext cx="8208912" cy="403478"/>
        </p:xfrm>
        <a:graphic>
          <a:graphicData uri="http://schemas.openxmlformats.org/drawingml/2006/table">
            <a:tbl>
              <a:tblPr/>
              <a:tblGrid>
                <a:gridCol w="2052228">
                  <a:extLst>
                    <a:ext uri="{9D8B030D-6E8A-4147-A177-3AD203B41FA5}">
                      <a16:colId xmlns:a16="http://schemas.microsoft.com/office/drawing/2014/main" val="3421898682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4145201753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187519509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3997014395"/>
                    </a:ext>
                  </a:extLst>
                </a:gridCol>
              </a:tblGrid>
              <a:tr h="403478">
                <a:tc>
                  <a:txBody>
                    <a:bodyPr/>
                    <a:lstStyle/>
                    <a:p>
                      <a:pPr algn="l"/>
                      <a:r>
                        <a:rPr lang="pt-BR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UF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FUNDO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CNPJ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TOTAL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741399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4EFB6F71-7A02-4C75-9EE8-073702630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558550"/>
              </p:ext>
            </p:extLst>
          </p:nvPr>
        </p:nvGraphicFramePr>
        <p:xfrm>
          <a:off x="323528" y="5056614"/>
          <a:ext cx="8208912" cy="605790"/>
        </p:xfrm>
        <a:graphic>
          <a:graphicData uri="http://schemas.openxmlformats.org/drawingml/2006/table">
            <a:tbl>
              <a:tblPr/>
              <a:tblGrid>
                <a:gridCol w="2052228">
                  <a:extLst>
                    <a:ext uri="{9D8B030D-6E8A-4147-A177-3AD203B41FA5}">
                      <a16:colId xmlns:a16="http://schemas.microsoft.com/office/drawing/2014/main" val="472819195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3334583731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56729825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8665172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PARANÁ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FES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08.597.121/0001-74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R$ 504.000,00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78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64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C95F6F4D-03B6-4CCB-AA6A-CB61BC03E9FA}"/>
              </a:ext>
            </a:extLst>
          </p:cNvPr>
          <p:cNvSpPr/>
          <p:nvPr/>
        </p:nvSpPr>
        <p:spPr>
          <a:xfrm>
            <a:off x="611560" y="692696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solidFill>
                  <a:srgbClr val="1629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QUADRO 3 - DESCRIÇÃO DO KIT DESTINADO A VIGILÂNCIA SENTINELA DE SÍNDROME GRIPAL (SG)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7589F04F-5E16-4D58-A97F-39693F463015}"/>
              </a:ext>
            </a:extLst>
          </p:cNvPr>
          <p:cNvGraphicFramePr>
            <a:graphicFrameLocks noGrp="1"/>
          </p:cNvGraphicFramePr>
          <p:nvPr/>
        </p:nvGraphicFramePr>
        <p:xfrm>
          <a:off x="692421" y="1628800"/>
          <a:ext cx="7886700" cy="2148840"/>
        </p:xfrm>
        <a:graphic>
          <a:graphicData uri="http://schemas.openxmlformats.org/drawingml/2006/table">
            <a:tbl>
              <a:tblPr/>
              <a:tblGrid>
                <a:gridCol w="3943350">
                  <a:extLst>
                    <a:ext uri="{9D8B030D-6E8A-4147-A177-3AD203B41FA5}">
                      <a16:colId xmlns:a16="http://schemas.microsoft.com/office/drawing/2014/main" val="2698241796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19535433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CRITÉRIO/DISTRIBUIÇÃO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Quant./unidade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5293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Vigilância Epidemiológica Estadual de Síndrome Gripal (SG)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Computador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206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Vigilância Epidemiológica Municipal de Síndrome Gripal (SG)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Computador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9816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de Saúde Sentinela de Síndrome Gripal (SG)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Computador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6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04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ACE9BA03-D544-48C1-8250-F0DE496A3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791158"/>
              </p:ext>
            </p:extLst>
          </p:nvPr>
        </p:nvGraphicFramePr>
        <p:xfrm>
          <a:off x="323528" y="188640"/>
          <a:ext cx="7992888" cy="6073401"/>
        </p:xfrm>
        <a:graphic>
          <a:graphicData uri="http://schemas.openxmlformats.org/drawingml/2006/table">
            <a:tbl>
              <a:tblPr/>
              <a:tblGrid>
                <a:gridCol w="665166">
                  <a:extLst>
                    <a:ext uri="{9D8B030D-6E8A-4147-A177-3AD203B41FA5}">
                      <a16:colId xmlns:a16="http://schemas.microsoft.com/office/drawing/2014/main" val="1358739551"/>
                    </a:ext>
                  </a:extLst>
                </a:gridCol>
                <a:gridCol w="1886452">
                  <a:extLst>
                    <a:ext uri="{9D8B030D-6E8A-4147-A177-3AD203B41FA5}">
                      <a16:colId xmlns:a16="http://schemas.microsoft.com/office/drawing/2014/main" val="938776559"/>
                    </a:ext>
                  </a:extLst>
                </a:gridCol>
                <a:gridCol w="1264905">
                  <a:extLst>
                    <a:ext uri="{9D8B030D-6E8A-4147-A177-3AD203B41FA5}">
                      <a16:colId xmlns:a16="http://schemas.microsoft.com/office/drawing/2014/main" val="2444930501"/>
                    </a:ext>
                  </a:extLst>
                </a:gridCol>
                <a:gridCol w="4176365">
                  <a:extLst>
                    <a:ext uri="{9D8B030D-6E8A-4147-A177-3AD203B41FA5}">
                      <a16:colId xmlns:a16="http://schemas.microsoft.com/office/drawing/2014/main" val="4052362217"/>
                    </a:ext>
                  </a:extLst>
                </a:gridCol>
              </a:tblGrid>
              <a:tr h="279986">
                <a:tc gridSpan="4">
                  <a:txBody>
                    <a:bodyPr/>
                    <a:lstStyle/>
                    <a:p>
                      <a:pPr algn="just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UNIDADES SENTINELAS DE SINDROME GRIPAL (SG) POR REGIONAL DE SAÚDE E MUNICÍPIO DO ESTADO DO PARANÁ                      ATIVAS NO SIVEP GRIPE - MINISTÉRIO DA SAÚDE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949531"/>
                  </a:ext>
                </a:extLst>
              </a:tr>
              <a:tr h="1422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MUNICÍPIO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CNES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SENTINELA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839416"/>
                  </a:ext>
                </a:extLst>
              </a:tr>
              <a:tr h="1422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PARANAGUÁ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5529212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CENTRO DE ESPECIALIDADES E DIAGNOSTICO JOAO PAULO II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342509"/>
                  </a:ext>
                </a:extLst>
              </a:tr>
              <a:tr h="14222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CURITIBA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5323436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 CAJURU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642061"/>
                  </a:ext>
                </a:extLst>
              </a:tr>
              <a:tr h="1422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2639548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 CAMPO COMPRIDO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625132"/>
                  </a:ext>
                </a:extLst>
              </a:tr>
              <a:tr h="1422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5323495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 CIDADE INDUSTRIAL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96303"/>
                  </a:ext>
                </a:extLst>
              </a:tr>
              <a:tr h="1422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LARGO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13854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CENTRO MÉDICO HOSPITALAR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358783"/>
                  </a:ext>
                </a:extLst>
              </a:tr>
              <a:tr h="1422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PINHAIS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2822318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DE PRONTO ATENDIMENTO 24H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058829"/>
                  </a:ext>
                </a:extLst>
              </a:tr>
              <a:tr h="1422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SÃO JOSÉ DOS PINHAIS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6849636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 AFONSO PENA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131719"/>
                  </a:ext>
                </a:extLst>
              </a:tr>
              <a:tr h="1422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CASTRO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6914624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DE PRONTO ATENDIMENTO MOACIR ELIAS FADEL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748308"/>
                  </a:ext>
                </a:extLst>
              </a:tr>
              <a:tr h="1775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PONTA GROSSA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7549156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 SANTA PAULA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107121"/>
                  </a:ext>
                </a:extLst>
              </a:tr>
              <a:tr h="1422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IRATI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2502305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CENTRO DE ATENDIMENTO ILDEFONSO ZANETTI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175038"/>
                  </a:ext>
                </a:extLst>
              </a:tr>
              <a:tr h="1422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GUARAPUAVA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7463227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 24H BATEL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031909"/>
                  </a:ext>
                </a:extLst>
              </a:tr>
              <a:tr h="1422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2742853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DE PRONTO ATENDIMENTO TRIANON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46979"/>
                  </a:ext>
                </a:extLst>
              </a:tr>
              <a:tr h="1422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UNIAO DA VITORIA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9125582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 24H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08100"/>
                  </a:ext>
                </a:extLst>
              </a:tr>
              <a:tr h="1422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PATO BRANCO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7759967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 24 HORAS MARIA ITALIA FREDDO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022591"/>
                  </a:ext>
                </a:extLst>
              </a:tr>
              <a:tr h="1422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FRANCISCO BELTRAO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7790767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 24 HORAS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76372"/>
                  </a:ext>
                </a:extLst>
              </a:tr>
              <a:tr h="1422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FOZ DO IGUACU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5061989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 PADRE GERMANO LAUCK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073709"/>
                  </a:ext>
                </a:extLst>
              </a:tr>
              <a:tr h="14222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CASCAVEL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3293262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 BRASILIA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54408"/>
                  </a:ext>
                </a:extLst>
              </a:tr>
              <a:tr h="1422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7119097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 TANCREDO NEVES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378577"/>
                  </a:ext>
                </a:extLst>
              </a:tr>
              <a:tr h="1422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2738864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 VENEZA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002217"/>
                  </a:ext>
                </a:extLst>
              </a:tr>
              <a:tr h="2084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MOURAO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9434674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DE PRONTO ATENDIMENTO UPA DE CAMPO MOURAO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103339"/>
                  </a:ext>
                </a:extLst>
              </a:tr>
              <a:tr h="1422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UMUARAMA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2620855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PRONTO ATENDIMENTO MUNICIPAL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412850"/>
                  </a:ext>
                </a:extLst>
              </a:tr>
              <a:tr h="1422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CIANORTE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9000739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 FAUSTINO BONGIORNO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040202"/>
                  </a:ext>
                </a:extLst>
              </a:tr>
              <a:tr h="1422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PARANAVAI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4054784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PRONTO ATENDIMENTO MUNICIPAL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315631"/>
                  </a:ext>
                </a:extLst>
              </a:tr>
              <a:tr h="1422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MARINGA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7070640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DE PRONTO ATENDIMENTO UPA ZONA NORTE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020874"/>
                  </a:ext>
                </a:extLst>
              </a:tr>
              <a:tr h="1422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SARANDI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7023049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DE PRONTO ATENDIMENTO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635704"/>
                  </a:ext>
                </a:extLst>
              </a:tr>
              <a:tr h="1422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APUCARANA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5416930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UBS ROMEU MILANI</a:t>
                      </a:r>
                    </a:p>
                  </a:txBody>
                  <a:tcPr marL="5162" marR="5162" marT="51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213585"/>
                  </a:ext>
                </a:extLst>
              </a:tr>
              <a:tr h="1434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CAMBE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7326823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DE PRONTO ATENDIMENTO SILVIA MANTOVANI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739082"/>
                  </a:ext>
                </a:extLst>
              </a:tr>
              <a:tr h="14340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LONDRINA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2579332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PRONTO ATENDIMENTO INFANTIL PAI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289286"/>
                  </a:ext>
                </a:extLst>
              </a:tr>
              <a:tr h="14340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7037112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 SABARÁ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938117"/>
                  </a:ext>
                </a:extLst>
              </a:tr>
              <a:tr h="14340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CORNÉLIO PROCÓPIO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2576988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POSTO DE SAUDE DA VILA SANTA TEREZINHA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599297"/>
                  </a:ext>
                </a:extLst>
              </a:tr>
              <a:tr h="1422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JACAREZINHO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2783991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CENTRO DE SAUDE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733456"/>
                  </a:ext>
                </a:extLst>
              </a:tr>
              <a:tr h="2792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TOLEDO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4056698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DE PRONTO ATENDIMENTO MUNICIPAL DR. JORGE MILTON NUNES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446269"/>
                  </a:ext>
                </a:extLst>
              </a:tr>
              <a:tr h="1422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TELEMACO BORBA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7914067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DE PRONTO ATENDIMENTO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883452"/>
                  </a:ext>
                </a:extLst>
              </a:tr>
              <a:tr h="1422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5162" marR="5162" marT="51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IVAIPORA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2590727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 BOM JESUS</a:t>
                      </a:r>
                    </a:p>
                  </a:txBody>
                  <a:tcPr marL="5162" marR="5162" marT="51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235184"/>
                  </a:ext>
                </a:extLst>
              </a:tr>
              <a:tr h="14222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UNIDADES SENTINELA DE SÍNDROME GRIPAL HABILITADAS PELO MINISTÉRIO DA SAÚDE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193216"/>
                  </a:ext>
                </a:extLst>
              </a:tr>
              <a:tr h="14222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UNIDADES SENTINELA DE SÍNDROME GRIPAL AMPLIADAS PELA SESA E ATIVAS NO MINISTÉRIO DA SAÚDE 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732063"/>
                  </a:ext>
                </a:extLst>
              </a:tr>
              <a:tr h="142225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- 34 UNIDADES SENTINELA DE SÍNDROME GRIPAL </a:t>
                      </a:r>
                    </a:p>
                  </a:txBody>
                  <a:tcPr marL="5162" marR="5162" marT="51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806524"/>
                  </a:ext>
                </a:extLst>
              </a:tr>
              <a:tr h="142225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Atualizada em 17/12/2020</a:t>
                      </a:r>
                    </a:p>
                  </a:txBody>
                  <a:tcPr marL="5162" marR="5162" marT="51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406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675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C95F6F4D-03B6-4CCB-AA6A-CB61BC03E9FA}"/>
              </a:ext>
            </a:extLst>
          </p:cNvPr>
          <p:cNvSpPr/>
          <p:nvPr/>
        </p:nvSpPr>
        <p:spPr>
          <a:xfrm>
            <a:off x="611560" y="692696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solidFill>
                  <a:srgbClr val="1629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QUANTIDADE DE COMPUTADORES À DISTRIBUIR 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7589F04F-5E16-4D58-A97F-39693F463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026404"/>
              </p:ext>
            </p:extLst>
          </p:nvPr>
        </p:nvGraphicFramePr>
        <p:xfrm>
          <a:off x="692421" y="1628800"/>
          <a:ext cx="7886700" cy="2148840"/>
        </p:xfrm>
        <a:graphic>
          <a:graphicData uri="http://schemas.openxmlformats.org/drawingml/2006/table">
            <a:tbl>
              <a:tblPr/>
              <a:tblGrid>
                <a:gridCol w="3943350">
                  <a:extLst>
                    <a:ext uri="{9D8B030D-6E8A-4147-A177-3AD203B41FA5}">
                      <a16:colId xmlns:a16="http://schemas.microsoft.com/office/drawing/2014/main" val="2698241796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19535433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Locais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Quantidade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5293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Vigilância Epidemiológica Estadual de Síndrome Gripal (SG)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Computador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206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Vigilância Epidemiológica Municipal de Síndrome Gripal (SG)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Computadores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9816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de Saúde Sentinela de Síndrome Gripal (SG)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Computadores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626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7D09F56-0C54-4B3C-A093-78DF91C94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44102"/>
              </p:ext>
            </p:extLst>
          </p:nvPr>
        </p:nvGraphicFramePr>
        <p:xfrm>
          <a:off x="691424" y="3777640"/>
          <a:ext cx="7886700" cy="331470"/>
        </p:xfrm>
        <a:graphic>
          <a:graphicData uri="http://schemas.openxmlformats.org/drawingml/2006/table">
            <a:tbl>
              <a:tblPr/>
              <a:tblGrid>
                <a:gridCol w="3943350">
                  <a:extLst>
                    <a:ext uri="{9D8B030D-6E8A-4147-A177-3AD203B41FA5}">
                      <a16:colId xmlns:a16="http://schemas.microsoft.com/office/drawing/2014/main" val="3896258078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5387856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COMPUTADORES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886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834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extShape 1"/>
          <p:cNvSpPr txBox="1"/>
          <p:nvPr/>
        </p:nvSpPr>
        <p:spPr>
          <a:xfrm>
            <a:off x="2051720" y="2348880"/>
            <a:ext cx="5005080" cy="85680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6000" i="1" strike="noStrike" spc="-1" dirty="0">
                <a:solidFill>
                  <a:srgbClr val="0070C0"/>
                </a:solidFill>
                <a:latin typeface="+mj-lt"/>
              </a:rPr>
              <a:t>Obrigada!!</a:t>
            </a:r>
            <a:endParaRPr lang="pt-BR" sz="6000" i="1" strike="noStrike" spc="-1" dirty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olo">
  <a:themeElements>
    <a:clrScheme name="miol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iolo">
      <a:majorFont>
        <a:latin typeface="Gotham"/>
        <a:ea typeface=""/>
        <a:cs typeface="Arial"/>
      </a:majorFont>
      <a:minorFont>
        <a:latin typeface="Gotham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iol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ol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ol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ol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ol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ol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ol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ol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ol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ol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ol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ol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iol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7419</TotalTime>
  <Words>549</Words>
  <Application>Microsoft Office PowerPoint</Application>
  <PresentationFormat>Apresentação na tela (4:3)</PresentationFormat>
  <Paragraphs>166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7</vt:i4>
      </vt:variant>
    </vt:vector>
  </HeadingPairs>
  <TitlesOfParts>
    <vt:vector size="15" baseType="lpstr">
      <vt:lpstr>Arial</vt:lpstr>
      <vt:lpstr>Gotham</vt:lpstr>
      <vt:lpstr>rawline</vt:lpstr>
      <vt:lpstr>Symbol</vt:lpstr>
      <vt:lpstr>Times New Roman</vt:lpstr>
      <vt:lpstr>Wingdings</vt:lpstr>
      <vt:lpstr>Office Theme</vt:lpstr>
      <vt:lpstr>miolo</vt:lpstr>
      <vt:lpstr>Apresentação do PowerPoint</vt:lpstr>
      <vt:lpstr>      PORTARIA Nº 3.248, DE 2 DE DEZEMBRO DE 2020  Institui incentivo financeiro para estruturação de unidades de Rede de Frio do Programa Nacional de Imunizações e para Vigilância Epidemiológica, para o enfrentamento à Emergência de Saúde Pública de Importância Nacional (ESPIN) decorrente da pandemia de Covid19.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SESA</dc:creator>
  <cp:lastModifiedBy>acacia nasr</cp:lastModifiedBy>
  <cp:revision>623</cp:revision>
  <cp:lastPrinted>2019-10-28T17:37:36Z</cp:lastPrinted>
  <dcterms:created xsi:type="dcterms:W3CDTF">2019-02-01T17:34:27Z</dcterms:created>
  <dcterms:modified xsi:type="dcterms:W3CDTF">2021-02-24T03:57:09Z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3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36</vt:i4>
  </property>
</Properties>
</file>