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png" ContentType="image/png"/>
  <Override PartName="/ppt/media/image5.wmf" ContentType="image/x-wmf"/>
  <Override PartName="/ppt/media/image6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ABDBB71-4F32-4FCC-B52B-F5029FF03D5B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4160" cy="3588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0448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Você poderá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884760" y="8685360"/>
            <a:ext cx="2959560" cy="44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2EEB5BB-0BD6-402D-AC1E-DDAD066FD7A6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4160" cy="3588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884760" y="8685360"/>
            <a:ext cx="2959560" cy="44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356DA88-13AB-4E29-A495-D20C3238B47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4160" cy="3588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884760" y="8685360"/>
            <a:ext cx="2959560" cy="44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AA72CB9-1754-4F0D-8E0B-34567D92BEBC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4160" cy="3588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884760" y="8685360"/>
            <a:ext cx="2959560" cy="44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D1DB0A8-375C-4497-9ABA-FEC1C1813907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4160" cy="3588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884760" y="8685360"/>
            <a:ext cx="2959560" cy="44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071069B-BF07-46D4-9CF2-1646C45D123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79880" cy="114840"/>
          </a:xfrm>
          <a:prstGeom prst="rect">
            <a:avLst/>
          </a:prstGeom>
          <a:ln>
            <a:noFill/>
          </a:ln>
        </p:spPr>
      </p:pic>
      <p:pic>
        <p:nvPicPr>
          <p:cNvPr id="39" name="Picture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88120" cy="9097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6" descr=""/>
          <p:cNvPicPr/>
          <p:nvPr/>
        </p:nvPicPr>
        <p:blipFill>
          <a:blip r:embed="rId1"/>
          <a:stretch/>
        </p:blipFill>
        <p:spPr>
          <a:xfrm>
            <a:off x="0" y="0"/>
            <a:ext cx="12179880" cy="1148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019160" y="4176000"/>
            <a:ext cx="10141560" cy="7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86" name="Picture 131" descr=""/>
          <p:cNvPicPr/>
          <p:nvPr/>
        </p:nvPicPr>
        <p:blipFill>
          <a:blip r:embed="rId2"/>
          <a:stretch/>
        </p:blipFill>
        <p:spPr>
          <a:xfrm>
            <a:off x="3755880" y="2235960"/>
            <a:ext cx="4668120" cy="237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05200" y="1117440"/>
            <a:ext cx="9899640" cy="462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936000" y="231840"/>
            <a:ext cx="1006884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64000" y="576000"/>
            <a:ext cx="10213560" cy="51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72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90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91" name="CustomShape 5"/>
          <p:cNvSpPr/>
          <p:nvPr/>
        </p:nvSpPr>
        <p:spPr>
          <a:xfrm>
            <a:off x="720000" y="792000"/>
            <a:ext cx="10789560" cy="55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609480" y="1604520"/>
            <a:ext cx="10963800" cy="39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7"/>
          <p:cNvSpPr/>
          <p:nvPr/>
        </p:nvSpPr>
        <p:spPr>
          <a:xfrm>
            <a:off x="1956240" y="735840"/>
            <a:ext cx="831708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CIRURGIAS ELETIVAS 2021 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 de Contratualização de Cuidados em Saúde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Diretoria de Gestão em Saúde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Paraná, 2021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64000" y="952560"/>
            <a:ext cx="9899640" cy="508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936000" y="231840"/>
            <a:ext cx="1006884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92000" y="536040"/>
            <a:ext cx="10213560" cy="53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72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97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98" name="CustomShape 5"/>
          <p:cNvSpPr/>
          <p:nvPr/>
        </p:nvSpPr>
        <p:spPr>
          <a:xfrm>
            <a:off x="720000" y="792000"/>
            <a:ext cx="10789560" cy="55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9" name="CustomShape 6"/>
          <p:cNvSpPr/>
          <p:nvPr/>
        </p:nvSpPr>
        <p:spPr>
          <a:xfrm>
            <a:off x="360000" y="469080"/>
            <a:ext cx="11441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2021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428400" y="1280520"/>
            <a:ext cx="11300760" cy="45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r>
              <a:rPr b="1" lang="pt-BR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Portaria nº 3.641 </a:t>
            </a:r>
            <a:r>
              <a:rPr b="0" lang="pt-BR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 21 de dezembro de 2020</a:t>
            </a:r>
            <a:r>
              <a:rPr b="1" lang="pt-BR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: 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Define, para o exercício de 2021, a estratégia de acesso aos Procedimentos Cirúrgicos Eletivos no âmbito do Sistema Único de Saúde (SUS).</a:t>
            </a:r>
            <a:endParaRPr b="0" lang="pt-BR" sz="32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R$ 19.043.253,39 para o Estado do Paraná</a:t>
            </a:r>
            <a:endParaRPr b="0" lang="pt-BR" sz="32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Deliberação CIB nº 012/2021</a:t>
            </a:r>
            <a:endParaRPr b="0" lang="pt-BR" sz="3200" spc="-1" strike="noStrike">
              <a:latin typeface="Arial"/>
            </a:endParaRPr>
          </a:p>
          <a:p>
            <a:pPr marL="216000" indent="-21564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Font typeface="Symbol"/>
              <a:buChar char="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Pactuação da utilização dos recursos de forma per capita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64000" y="952560"/>
            <a:ext cx="9899640" cy="508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936000" y="231840"/>
            <a:ext cx="1006884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92000" y="536040"/>
            <a:ext cx="10213560" cy="53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72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04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05" name="CustomShape 5"/>
          <p:cNvSpPr/>
          <p:nvPr/>
        </p:nvSpPr>
        <p:spPr>
          <a:xfrm>
            <a:off x="720000" y="792000"/>
            <a:ext cx="10789560" cy="55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360000" y="469080"/>
            <a:ext cx="11441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2021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428400" y="1280520"/>
            <a:ext cx="11300760" cy="45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08" name="Object 8"/>
          <p:cNvGraphicFramePr/>
          <p:nvPr/>
        </p:nvGraphicFramePr>
        <p:xfrm>
          <a:off x="8217360" y="1656000"/>
          <a:ext cx="3374280" cy="863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17360" y="1656000"/>
                    <a:ext cx="3374280" cy="863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Object 9"/>
          <p:cNvGraphicFramePr/>
          <p:nvPr/>
        </p:nvGraphicFramePr>
        <p:xfrm>
          <a:off x="433800" y="1140840"/>
          <a:ext cx="7701840" cy="47127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33800" y="1140840"/>
                    <a:ext cx="7701840" cy="47127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64000" y="952560"/>
            <a:ext cx="9899640" cy="508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936000" y="231840"/>
            <a:ext cx="1006884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792000" y="536040"/>
            <a:ext cx="10213560" cy="53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672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15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16" name="CustomShape 5"/>
          <p:cNvSpPr/>
          <p:nvPr/>
        </p:nvSpPr>
        <p:spPr>
          <a:xfrm>
            <a:off x="720000" y="792000"/>
            <a:ext cx="10789560" cy="55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432000" y="720000"/>
            <a:ext cx="114411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 – INFORMAÇÕES GERAIS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864000" y="4968000"/>
            <a:ext cx="9788400" cy="59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747360" y="1066320"/>
            <a:ext cx="10258200" cy="45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</a:pPr>
            <a:endParaRPr b="0" lang="pt-BR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Recursos para cirurgias eletivas em </a:t>
            </a:r>
            <a:r>
              <a:rPr b="1" lang="pt-BR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2020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R$ 13.600.000,00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(Del. CIB 009/2020), sendo que  R$ 5.246.391,61 foi repassado pela média;</a:t>
            </a:r>
            <a:endParaRPr b="0" lang="pt-BR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Redistribuído (Del. CIB nº225/2020) o valor de R$ 8.343.697,68 - R$ 4.340.869,66 saldo do Estado, sendo que deste, foram processados via sistema R$ 1.313.966,94 (nov/dez 2020)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10442</TotalTime>
  <Application>LibreOffice/6.3.5.2$Windows_X86_64 LibreOffice_project/dd0751754f11728f69b42ee2af66670068624673</Application>
  <Words>1603</Words>
  <Paragraphs>265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2020-07-28T13:40:29Z</cp:lastPrinted>
  <dcterms:modified xsi:type="dcterms:W3CDTF">2021-02-23T07:00:01Z</dcterms:modified>
  <cp:revision>292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