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wmf" ContentType="image/x-wmf"/>
  <Override PartName="/ppt/media/image2.png" ContentType="image/png"/>
  <Override PartName="/ppt/media/image3.wmf" ContentType="image/x-wmf"/>
  <Override PartName="/ppt/media/image4.png" ContentType="image/png"/>
  <Override PartName="/ppt/media/image5.wmf" ContentType="image/x-wmf"/>
  <Override PartName="/ppt/media/image6.wmf" ContentType="image/x-wm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8979C90-0068-48A9-AAA3-69D378A3A9DE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3440" cy="3587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0376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Você poderá 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3884760" y="8685360"/>
            <a:ext cx="2958840" cy="44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BB8C56E-AAC9-41D6-9367-78DF7D2AF608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3440" cy="3587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3884760" y="8685360"/>
            <a:ext cx="2958840" cy="44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872E63B-1E18-4048-9B9A-5DE975B91E96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3440" cy="3587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884760" y="8685360"/>
            <a:ext cx="2958840" cy="44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250244B-B4BB-474C-A260-52E4A78681EB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3440" cy="3587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3884760" y="8685360"/>
            <a:ext cx="2958840" cy="44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B77DA4A-18FD-43CD-8B73-47512C7931E9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 descr=""/>
          <p:cNvPicPr/>
          <p:nvPr/>
        </p:nvPicPr>
        <p:blipFill>
          <a:blip r:embed="rId2"/>
          <a:stretch/>
        </p:blipFill>
        <p:spPr>
          <a:xfrm>
            <a:off x="0" y="6573240"/>
            <a:ext cx="12179160" cy="114120"/>
          </a:xfrm>
          <a:prstGeom prst="rect">
            <a:avLst/>
          </a:prstGeom>
          <a:ln>
            <a:noFill/>
          </a:ln>
        </p:spPr>
      </p:pic>
      <p:pic>
        <p:nvPicPr>
          <p:cNvPr id="39" name="Picture 46" descr=""/>
          <p:cNvPicPr/>
          <p:nvPr/>
        </p:nvPicPr>
        <p:blipFill>
          <a:blip r:embed="rId3"/>
          <a:stretch/>
        </p:blipFill>
        <p:spPr>
          <a:xfrm>
            <a:off x="9936000" y="5544000"/>
            <a:ext cx="1787400" cy="9090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6" descr=""/>
          <p:cNvPicPr/>
          <p:nvPr/>
        </p:nvPicPr>
        <p:blipFill>
          <a:blip r:embed="rId1"/>
          <a:stretch/>
        </p:blipFill>
        <p:spPr>
          <a:xfrm>
            <a:off x="0" y="0"/>
            <a:ext cx="12179160" cy="11412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019160" y="4176000"/>
            <a:ext cx="10140840" cy="78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86" name="Picture 131" descr=""/>
          <p:cNvPicPr/>
          <p:nvPr/>
        </p:nvPicPr>
        <p:blipFill>
          <a:blip r:embed="rId2"/>
          <a:stretch/>
        </p:blipFill>
        <p:spPr>
          <a:xfrm>
            <a:off x="3755880" y="2235960"/>
            <a:ext cx="4667400" cy="237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105200" y="1117440"/>
            <a:ext cx="9898920" cy="462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"/>
          <p:cNvSpPr/>
          <p:nvPr/>
        </p:nvSpPr>
        <p:spPr>
          <a:xfrm>
            <a:off x="936000" y="231840"/>
            <a:ext cx="10068120" cy="71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864000" y="576000"/>
            <a:ext cx="10212840" cy="510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600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90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91" name="CustomShape 5"/>
          <p:cNvSpPr/>
          <p:nvPr/>
        </p:nvSpPr>
        <p:spPr>
          <a:xfrm>
            <a:off x="720000" y="792000"/>
            <a:ext cx="10788840" cy="552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92" name="CustomShape 6"/>
          <p:cNvSpPr/>
          <p:nvPr/>
        </p:nvSpPr>
        <p:spPr>
          <a:xfrm>
            <a:off x="609480" y="1604520"/>
            <a:ext cx="10963080" cy="39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7"/>
          <p:cNvSpPr/>
          <p:nvPr/>
        </p:nvSpPr>
        <p:spPr>
          <a:xfrm>
            <a:off x="1956240" y="735840"/>
            <a:ext cx="8316360" cy="5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PORTARIA GM/MS Nº 3.896 30/12/2020  CORONAVÍRUS 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 de Contratualização de Cuidados em Saúde 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Diretoria de Gestão em Saúde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Paraná, 2021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64000" y="952560"/>
            <a:ext cx="9898920" cy="50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"/>
          <p:cNvSpPr/>
          <p:nvPr/>
        </p:nvSpPr>
        <p:spPr>
          <a:xfrm>
            <a:off x="936000" y="231840"/>
            <a:ext cx="10068120" cy="71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792000" y="536040"/>
            <a:ext cx="10212840" cy="531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600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97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98" name="CustomShape 5"/>
          <p:cNvSpPr/>
          <p:nvPr/>
        </p:nvSpPr>
        <p:spPr>
          <a:xfrm>
            <a:off x="720000" y="792000"/>
            <a:ext cx="10788840" cy="552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99" name="CustomShape 6"/>
          <p:cNvSpPr/>
          <p:nvPr/>
        </p:nvSpPr>
        <p:spPr>
          <a:xfrm>
            <a:off x="360000" y="469080"/>
            <a:ext cx="114404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199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00" name="CustomShape 7"/>
          <p:cNvSpPr/>
          <p:nvPr/>
        </p:nvSpPr>
        <p:spPr>
          <a:xfrm>
            <a:off x="428400" y="1280520"/>
            <a:ext cx="11300040" cy="454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5640" algn="just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Font typeface="Symbol"/>
              <a:buChar char=""/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PORTARIA GM/MS Nº 3.896 de 30 de dezembro de 2020</a:t>
            </a:r>
            <a:r>
              <a:rPr b="1" lang="pt-BR" sz="2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:</a:t>
            </a:r>
            <a:r>
              <a:rPr b="0" lang="pt-BR" sz="2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 Dispõe sobre a transferência de recursos financeiros aos Estados e Distrito Federal, para o enfrentamento das demandas assistenciais geradas pela emergência de saúde pública de importância internacional causada pelo novo Coronavírus.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pt-BR" sz="2600" spc="-1" strike="noStrike">
              <a:latin typeface="Arial"/>
            </a:endParaRPr>
          </a:p>
          <a:p>
            <a:pPr marL="216000" indent="-214920" algn="just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Font typeface="Symbol"/>
              <a:buChar char=""/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R$ 39.586.166,77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 para o Estado do Paraná</a:t>
            </a:r>
            <a:endParaRPr b="0" lang="pt-BR" sz="2600" spc="-1" strike="noStrike">
              <a:latin typeface="Arial"/>
            </a:endParaRPr>
          </a:p>
          <a:p>
            <a:pPr marL="216000" indent="-214920" algn="just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Font typeface="Symbol"/>
              <a:buChar char="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Pactuação da utilização dos recursos sendo 50% para custeio dos Leitos de Retaguarda Clínica e 50% para custeio dos Leitos de UTI</a:t>
            </a:r>
            <a:endParaRPr b="0" lang="pt-BR" sz="26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600" spc="-1" strike="noStrike">
              <a:latin typeface="Arial"/>
            </a:endParaRPr>
          </a:p>
          <a:p>
            <a:pPr marL="108720">
              <a:lnSpc>
                <a:spcPct val="115000"/>
              </a:lnSpc>
              <a:spcBef>
                <a:spcPts val="1417"/>
              </a:spcBef>
            </a:pPr>
            <a:endParaRPr b="0" lang="pt-BR" sz="26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26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64000" y="952560"/>
            <a:ext cx="9898920" cy="50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2"/>
          <p:cNvSpPr/>
          <p:nvPr/>
        </p:nvSpPr>
        <p:spPr>
          <a:xfrm>
            <a:off x="936000" y="231840"/>
            <a:ext cx="10068120" cy="71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792000" y="536040"/>
            <a:ext cx="10212840" cy="531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600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104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105" name="CustomShape 5"/>
          <p:cNvSpPr/>
          <p:nvPr/>
        </p:nvSpPr>
        <p:spPr>
          <a:xfrm>
            <a:off x="720000" y="792000"/>
            <a:ext cx="10788840" cy="552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360000" y="469080"/>
            <a:ext cx="11440440" cy="2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7"/>
          <p:cNvSpPr/>
          <p:nvPr/>
        </p:nvSpPr>
        <p:spPr>
          <a:xfrm>
            <a:off x="428400" y="1280520"/>
            <a:ext cx="11300040" cy="454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marL="108720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108" name="Object 8"/>
          <p:cNvGraphicFramePr/>
          <p:nvPr/>
        </p:nvGraphicFramePr>
        <p:xfrm>
          <a:off x="648000" y="144000"/>
          <a:ext cx="5039640" cy="65516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48000" y="144000"/>
                    <a:ext cx="5039640" cy="6551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" name="Object 9"/>
          <p:cNvGraphicFramePr/>
          <p:nvPr/>
        </p:nvGraphicFramePr>
        <p:xfrm>
          <a:off x="5859720" y="469080"/>
          <a:ext cx="4939920" cy="161856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11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859720" y="469080"/>
                    <a:ext cx="4939920" cy="16185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10461</TotalTime>
  <Application>LibreOffice/6.3.5.2$Windows_X86_64 LibreOffice_project/dd0751754f11728f69b42ee2af66670068624673</Application>
  <Words>1603</Words>
  <Paragraphs>265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2019-02-06T16:41:46Z</dcterms:created>
  <dc:creator>Márcio Popia</dc:creator>
  <dc:description/>
  <dc:language>pt-BR</dc:language>
  <cp:lastModifiedBy/>
  <cp:lastPrinted>2020-07-28T13:40:29Z</cp:lastPrinted>
  <dcterms:modified xsi:type="dcterms:W3CDTF">2021-02-23T07:19:42Z</dcterms:modified>
  <cp:revision>294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34</vt:i4>
  </property>
</Properties>
</file>