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8" r:id="rId2"/>
    <p:sldId id="304" r:id="rId3"/>
    <p:sldId id="308" r:id="rId4"/>
    <p:sldId id="309" r:id="rId5"/>
    <p:sldId id="267" r:id="rId6"/>
    <p:sldId id="268" r:id="rId7"/>
    <p:sldId id="310" r:id="rId8"/>
    <p:sldId id="270" r:id="rId9"/>
    <p:sldId id="311" r:id="rId10"/>
    <p:sldId id="314" r:id="rId11"/>
    <p:sldId id="312" r:id="rId12"/>
    <p:sldId id="305" r:id="rId13"/>
    <p:sldId id="306" r:id="rId14"/>
    <p:sldId id="277" r:id="rId15"/>
    <p:sldId id="313" r:id="rId16"/>
    <p:sldId id="279" r:id="rId17"/>
    <p:sldId id="280" r:id="rId18"/>
    <p:sldId id="282" r:id="rId19"/>
    <p:sldId id="283" r:id="rId20"/>
    <p:sldId id="284" r:id="rId21"/>
    <p:sldId id="286" r:id="rId22"/>
    <p:sldId id="285" r:id="rId23"/>
    <p:sldId id="287" r:id="rId24"/>
    <p:sldId id="288" r:id="rId25"/>
    <p:sldId id="292" r:id="rId26"/>
    <p:sldId id="293" r:id="rId27"/>
    <p:sldId id="294" r:id="rId28"/>
    <p:sldId id="295" r:id="rId29"/>
    <p:sldId id="296" r:id="rId30"/>
    <p:sldId id="297" r:id="rId31"/>
    <p:sldId id="298" r:id="rId32"/>
    <p:sldId id="299" r:id="rId33"/>
    <p:sldId id="300" r:id="rId34"/>
    <p:sldId id="316" r:id="rId35"/>
    <p:sldId id="317" r:id="rId36"/>
    <p:sldId id="315" r:id="rId37"/>
    <p:sldId id="303" r:id="rId38"/>
    <p:sldId id="302" r:id="rId39"/>
  </p:sldIdLst>
  <p:sldSz cx="9144000" cy="5143500" type="screen16x9"/>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D8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7132" autoAdjust="0"/>
  </p:normalViewPr>
  <p:slideViewPr>
    <p:cSldViewPr>
      <p:cViewPr varScale="1">
        <p:scale>
          <a:sx n="93" d="100"/>
          <a:sy n="93" d="100"/>
        </p:scale>
        <p:origin x="-576" y="-77"/>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5"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pt-BR" sz="4400" b="0" strike="noStrike" spc="-1">
                <a:latin typeface="Arial"/>
              </a:rPr>
              <a:t>Clique para mover o slide</a:t>
            </a:r>
          </a:p>
        </p:txBody>
      </p:sp>
      <p:sp>
        <p:nvSpPr>
          <p:cNvPr id="196" name="PlaceHolder 2"/>
          <p:cNvSpPr>
            <a:spLocks noGrp="1"/>
          </p:cNvSpPr>
          <p:nvPr>
            <p:ph type="body"/>
          </p:nvPr>
        </p:nvSpPr>
        <p:spPr>
          <a:xfrm>
            <a:off x="756000" y="5078520"/>
            <a:ext cx="6047640" cy="4811040"/>
          </a:xfrm>
          <a:prstGeom prst="rect">
            <a:avLst/>
          </a:prstGeom>
        </p:spPr>
        <p:txBody>
          <a:bodyPr lIns="0" tIns="0" rIns="0" bIns="0">
            <a:noAutofit/>
          </a:bodyPr>
          <a:lstStyle/>
          <a:p>
            <a:r>
              <a:rPr lang="pt-BR" sz="2000" b="0" strike="noStrike" spc="-1">
                <a:latin typeface="Arial"/>
              </a:rPr>
              <a:t>Clique para editar o formato de notas</a:t>
            </a:r>
          </a:p>
        </p:txBody>
      </p:sp>
      <p:sp>
        <p:nvSpPr>
          <p:cNvPr id="197" name="PlaceHolder 3"/>
          <p:cNvSpPr>
            <a:spLocks noGrp="1"/>
          </p:cNvSpPr>
          <p:nvPr>
            <p:ph type="hdr"/>
          </p:nvPr>
        </p:nvSpPr>
        <p:spPr>
          <a:xfrm>
            <a:off x="0" y="0"/>
            <a:ext cx="3280680" cy="534240"/>
          </a:xfrm>
          <a:prstGeom prst="rect">
            <a:avLst/>
          </a:prstGeom>
        </p:spPr>
        <p:txBody>
          <a:bodyPr lIns="0" tIns="0" rIns="0" bIns="0">
            <a:noAutofit/>
          </a:bodyPr>
          <a:lstStyle/>
          <a:p>
            <a:r>
              <a:rPr lang="pt-BR" sz="1400" b="0" strike="noStrike" spc="-1">
                <a:latin typeface="Times New Roman"/>
              </a:rPr>
              <a:t>&lt;cabeçalho&gt;</a:t>
            </a:r>
          </a:p>
        </p:txBody>
      </p:sp>
      <p:sp>
        <p:nvSpPr>
          <p:cNvPr id="198"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pt-BR" sz="1400" b="0" strike="noStrike" spc="-1">
                <a:latin typeface="Times New Roman"/>
              </a:rPr>
              <a:t>&lt;data/hora&gt;</a:t>
            </a:r>
          </a:p>
        </p:txBody>
      </p:sp>
      <p:sp>
        <p:nvSpPr>
          <p:cNvPr id="199" name="PlaceHolder 5"/>
          <p:cNvSpPr>
            <a:spLocks noGrp="1"/>
          </p:cNvSpPr>
          <p:nvPr>
            <p:ph type="ftr"/>
          </p:nvPr>
        </p:nvSpPr>
        <p:spPr>
          <a:xfrm>
            <a:off x="0" y="10157400"/>
            <a:ext cx="3280680" cy="534240"/>
          </a:xfrm>
          <a:prstGeom prst="rect">
            <a:avLst/>
          </a:prstGeom>
        </p:spPr>
        <p:txBody>
          <a:bodyPr lIns="0" tIns="0" rIns="0" bIns="0" anchor="b">
            <a:noAutofit/>
          </a:bodyPr>
          <a:lstStyle/>
          <a:p>
            <a:r>
              <a:rPr lang="pt-BR" sz="1400" b="0" strike="noStrike" spc="-1">
                <a:latin typeface="Times New Roman"/>
              </a:rPr>
              <a:t>&lt;rodapé&gt;</a:t>
            </a:r>
          </a:p>
        </p:txBody>
      </p:sp>
      <p:sp>
        <p:nvSpPr>
          <p:cNvPr id="200"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4A06AF0B-BEED-4485-B01B-1F5BF5A09D7B}" type="slidenum">
              <a:rPr lang="pt-BR" sz="1400" b="0" strike="noStrike" spc="-1">
                <a:latin typeface="Times New Roman"/>
              </a:rPr>
              <a:pPr algn="r"/>
              <a:t>‹nº›</a:t>
            </a:fld>
            <a:endParaRPr lang="pt-BR" sz="1400" b="0" strike="noStrike" spc="-1">
              <a:latin typeface="Times New Roman"/>
            </a:endParaRPr>
          </a:p>
        </p:txBody>
      </p:sp>
    </p:spTree>
    <p:extLst>
      <p:ext uri="{BB962C8B-B14F-4D97-AF65-F5344CB8AC3E}">
        <p14:creationId xmlns="" xmlns:p14="http://schemas.microsoft.com/office/powerpoint/2010/main" val="1139108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extShape 1_0"/>
          <p:cNvSpPr/>
          <p:nvPr/>
        </p:nvSpPr>
        <p:spPr>
          <a:xfrm>
            <a:off x="3884760" y="8685360"/>
            <a:ext cx="2964240" cy="44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C021F077-2CA2-43D0-A068-15C84731F739}" type="slidenum">
              <a:rPr lang="pt-BR" sz="1200" b="0" strike="noStrike" spc="-1">
                <a:solidFill>
                  <a:srgbClr val="000000"/>
                </a:solidFill>
                <a:latin typeface="+mn-lt"/>
              </a:rPr>
              <a:pPr algn="r">
                <a:lnSpc>
                  <a:spcPct val="100000"/>
                </a:lnSpc>
              </a:pPr>
              <a:t>1</a:t>
            </a:fld>
            <a:endParaRPr lang="pt-BR" sz="1200" b="0" strike="noStrike" spc="-1">
              <a:latin typeface="Arial"/>
            </a:endParaRPr>
          </a:p>
        </p:txBody>
      </p:sp>
      <p:sp>
        <p:nvSpPr>
          <p:cNvPr id="186" name="PlaceHolder 1"/>
          <p:cNvSpPr>
            <a:spLocks noGrp="1" noRot="1" noChangeAspect="1"/>
          </p:cNvSpPr>
          <p:nvPr>
            <p:ph type="sldImg"/>
          </p:nvPr>
        </p:nvSpPr>
        <p:spPr>
          <a:xfrm>
            <a:off x="688975" y="1143000"/>
            <a:ext cx="5472113" cy="3078163"/>
          </a:xfrm>
          <a:prstGeom prst="rect">
            <a:avLst/>
          </a:prstGeom>
        </p:spPr>
      </p:sp>
      <p:sp>
        <p:nvSpPr>
          <p:cNvPr id="187" name="PlaceHolder 2"/>
          <p:cNvSpPr>
            <a:spLocks noGrp="1"/>
          </p:cNvSpPr>
          <p:nvPr>
            <p:ph type="body"/>
          </p:nvPr>
        </p:nvSpPr>
        <p:spPr>
          <a:xfrm>
            <a:off x="685800" y="4400640"/>
            <a:ext cx="5478840" cy="3592800"/>
          </a:xfrm>
          <a:prstGeom prst="rect">
            <a:avLst/>
          </a:prstGeom>
        </p:spPr>
        <p:txBody>
          <a:bodyPr lIns="0" tIns="0" rIns="0" bIns="0">
            <a:noAutofit/>
          </a:bodyPr>
          <a:lstStyle/>
          <a:p>
            <a:endParaRPr lang="pt-BR" sz="2000" b="0" strike="noStrike" spc="-1">
              <a:latin typeface="Arial"/>
            </a:endParaRPr>
          </a:p>
        </p:txBody>
      </p:sp>
      <p:sp>
        <p:nvSpPr>
          <p:cNvPr id="188" name="CustomShape 4_1"/>
          <p:cNvSpPr/>
          <p:nvPr/>
        </p:nvSpPr>
        <p:spPr>
          <a:xfrm>
            <a:off x="3884760" y="8685360"/>
            <a:ext cx="2964240" cy="4510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BE6B31F5-1392-4419-9D0B-3765466000C8}" type="slidenum">
              <a:rPr lang="pt-BR" sz="1200" b="0" strike="noStrike" spc="-1">
                <a:solidFill>
                  <a:srgbClr val="000000"/>
                </a:solidFill>
                <a:latin typeface="Calibri"/>
                <a:ea typeface="+mn-ea"/>
              </a:rPr>
              <a:pPr algn="r">
                <a:lnSpc>
                  <a:spcPct val="100000"/>
                </a:lnSpc>
              </a:pPr>
              <a:t>1</a:t>
            </a:fld>
            <a:endParaRPr lang="pt-BR" sz="1200" b="0" strike="noStrike" spc="-1">
              <a:latin typeface="Arial"/>
            </a:endParaRPr>
          </a:p>
        </p:txBody>
      </p:sp>
    </p:spTree>
    <p:extLst>
      <p:ext uri="{BB962C8B-B14F-4D97-AF65-F5344CB8AC3E}">
        <p14:creationId xmlns="" xmlns:p14="http://schemas.microsoft.com/office/powerpoint/2010/main" val="3724208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extShape 1"/>
          <p:cNvSpPr/>
          <p:nvPr/>
        </p:nvSpPr>
        <p:spPr>
          <a:xfrm>
            <a:off x="3884760" y="8685360"/>
            <a:ext cx="2961360" cy="446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438EC199-6A22-4F32-9AD5-378A41F8AC38}" type="slidenum">
              <a:rPr lang="pt-BR" sz="1200" b="0" strike="noStrike" spc="-1">
                <a:solidFill>
                  <a:srgbClr val="000000"/>
                </a:solidFill>
                <a:latin typeface="+mn-lt"/>
              </a:rPr>
              <a:pPr algn="r">
                <a:lnSpc>
                  <a:spcPct val="100000"/>
                </a:lnSpc>
              </a:pPr>
              <a:t>37</a:t>
            </a:fld>
            <a:endParaRPr lang="pt-BR" sz="1200" b="0" strike="noStrike" spc="-1">
              <a:latin typeface="Arial"/>
            </a:endParaRPr>
          </a:p>
        </p:txBody>
      </p:sp>
      <p:sp>
        <p:nvSpPr>
          <p:cNvPr id="190" name="PlaceHolder 1"/>
          <p:cNvSpPr>
            <a:spLocks noGrp="1" noRot="1" noChangeAspect="1"/>
          </p:cNvSpPr>
          <p:nvPr>
            <p:ph type="sldImg"/>
          </p:nvPr>
        </p:nvSpPr>
        <p:spPr>
          <a:xfrm>
            <a:off x="385763" y="685800"/>
            <a:ext cx="6075362" cy="3417888"/>
          </a:xfrm>
          <a:prstGeom prst="rect">
            <a:avLst/>
          </a:prstGeom>
        </p:spPr>
      </p:sp>
      <p:sp>
        <p:nvSpPr>
          <p:cNvPr id="191" name="PlaceHolder 2"/>
          <p:cNvSpPr>
            <a:spLocks noGrp="1"/>
          </p:cNvSpPr>
          <p:nvPr>
            <p:ph type="body"/>
          </p:nvPr>
        </p:nvSpPr>
        <p:spPr>
          <a:xfrm>
            <a:off x="685800" y="4343400"/>
            <a:ext cx="5475960" cy="4104360"/>
          </a:xfrm>
          <a:prstGeom prst="rect">
            <a:avLst/>
          </a:prstGeom>
        </p:spPr>
        <p:txBody>
          <a:bodyPr lIns="0" tIns="0" rIns="0" bIns="0" anchor="ctr">
            <a:noAutofit/>
          </a:bodyPr>
          <a:lstStyle/>
          <a:p>
            <a:endParaRPr lang="pt-BR" sz="2000" b="0" strike="noStrike" spc="-1" dirty="0">
              <a:latin typeface="Arial"/>
            </a:endParaRPr>
          </a:p>
        </p:txBody>
      </p:sp>
    </p:spTree>
    <p:extLst>
      <p:ext uri="{BB962C8B-B14F-4D97-AF65-F5344CB8AC3E}">
        <p14:creationId xmlns="" xmlns:p14="http://schemas.microsoft.com/office/powerpoint/2010/main" val="2435681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Shape 1_1"/>
          <p:cNvSpPr/>
          <p:nvPr/>
        </p:nvSpPr>
        <p:spPr>
          <a:xfrm>
            <a:off x="3884760" y="8685360"/>
            <a:ext cx="2964240" cy="44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1F29771E-8E9D-4E57-96D6-142C4261C9AD}" type="slidenum">
              <a:rPr lang="pt-BR" sz="1200" b="0" strike="noStrike" spc="-1">
                <a:solidFill>
                  <a:srgbClr val="000000"/>
                </a:solidFill>
                <a:latin typeface="+mn-lt"/>
              </a:rPr>
              <a:pPr algn="r">
                <a:lnSpc>
                  <a:spcPct val="100000"/>
                </a:lnSpc>
              </a:pPr>
              <a:t>38</a:t>
            </a:fld>
            <a:endParaRPr lang="pt-BR" sz="1200" b="0" strike="noStrike" spc="-1">
              <a:latin typeface="Arial"/>
            </a:endParaRPr>
          </a:p>
        </p:txBody>
      </p:sp>
      <p:sp>
        <p:nvSpPr>
          <p:cNvPr id="193" name="PlaceHolder 1"/>
          <p:cNvSpPr>
            <a:spLocks noGrp="1" noRot="1" noChangeAspect="1"/>
          </p:cNvSpPr>
          <p:nvPr>
            <p:ph type="sldImg"/>
          </p:nvPr>
        </p:nvSpPr>
        <p:spPr>
          <a:xfrm>
            <a:off x="688975" y="1143000"/>
            <a:ext cx="5472113" cy="3078163"/>
          </a:xfrm>
          <a:prstGeom prst="rect">
            <a:avLst/>
          </a:prstGeom>
        </p:spPr>
      </p:sp>
      <p:sp>
        <p:nvSpPr>
          <p:cNvPr id="194" name="PlaceHolder 2"/>
          <p:cNvSpPr>
            <a:spLocks noGrp="1"/>
          </p:cNvSpPr>
          <p:nvPr>
            <p:ph type="body"/>
          </p:nvPr>
        </p:nvSpPr>
        <p:spPr>
          <a:xfrm>
            <a:off x="685800" y="4400640"/>
            <a:ext cx="5478840" cy="3592800"/>
          </a:xfrm>
          <a:prstGeom prst="rect">
            <a:avLst/>
          </a:prstGeom>
        </p:spPr>
        <p:txBody>
          <a:bodyPr lIns="0" tIns="0" rIns="0" bIns="0">
            <a:noAutofit/>
          </a:bodyPr>
          <a:lstStyle/>
          <a:p>
            <a:endParaRPr lang="pt-BR" sz="2000" b="0" strike="noStrike" spc="-1">
              <a:latin typeface="Arial"/>
            </a:endParaRPr>
          </a:p>
        </p:txBody>
      </p:sp>
      <p:sp>
        <p:nvSpPr>
          <p:cNvPr id="195" name="CustomShape 4_2"/>
          <p:cNvSpPr/>
          <p:nvPr/>
        </p:nvSpPr>
        <p:spPr>
          <a:xfrm>
            <a:off x="3884760" y="8685360"/>
            <a:ext cx="2964240" cy="4510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0484255-3391-463F-A99A-635AFDFF49A5}" type="slidenum">
              <a:rPr lang="pt-BR" sz="1200" b="0" strike="noStrike" spc="-1">
                <a:solidFill>
                  <a:srgbClr val="000000"/>
                </a:solidFill>
                <a:latin typeface="Calibri"/>
                <a:ea typeface="+mn-ea"/>
              </a:rPr>
              <a:pPr algn="r">
                <a:lnSpc>
                  <a:spcPct val="100000"/>
                </a:lnSpc>
              </a:pPr>
              <a:t>38</a:t>
            </a:fld>
            <a:endParaRPr lang="pt-BR" sz="1200" b="0" strike="noStrike" spc="-1">
              <a:latin typeface="Arial"/>
            </a:endParaRPr>
          </a:p>
        </p:txBody>
      </p:sp>
    </p:spTree>
    <p:extLst>
      <p:ext uri="{BB962C8B-B14F-4D97-AF65-F5344CB8AC3E}">
        <p14:creationId xmlns="" xmlns:p14="http://schemas.microsoft.com/office/powerpoint/2010/main" val="2389963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pt-BR" sz="4400" b="0" strike="noStrike" spc="-1">
              <a:latin typeface="Arial"/>
            </a:endParaRPr>
          </a:p>
        </p:txBody>
      </p:sp>
      <p:sp>
        <p:nvSpPr>
          <p:cNvPr id="25"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pt-BR" sz="3200" b="0" strike="noStrike" spc="-1">
              <a:latin typeface="Arial"/>
            </a:endParaRPr>
          </a:p>
        </p:txBody>
      </p:sp>
      <p:sp>
        <p:nvSpPr>
          <p:cNvPr id="26"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pt-BR" sz="4400" b="0" strike="noStrike" spc="-1">
              <a:latin typeface="Arial"/>
            </a:endParaRPr>
          </a:p>
        </p:txBody>
      </p:sp>
      <p:sp>
        <p:nvSpPr>
          <p:cNvPr id="2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pt-BR" sz="3200" b="0" strike="noStrike" spc="-1">
              <a:latin typeface="Arial"/>
            </a:endParaRPr>
          </a:p>
        </p:txBody>
      </p:sp>
      <p:sp>
        <p:nvSpPr>
          <p:cNvPr id="2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pt-BR" sz="3200" b="0" strike="noStrike" spc="-1">
              <a:latin typeface="Arial"/>
            </a:endParaRPr>
          </a:p>
        </p:txBody>
      </p:sp>
      <p:sp>
        <p:nvSpPr>
          <p:cNvPr id="30"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pt-BR" sz="3200" b="0" strike="noStrike" spc="-1">
              <a:latin typeface="Arial"/>
            </a:endParaRPr>
          </a:p>
        </p:txBody>
      </p:sp>
      <p:sp>
        <p:nvSpPr>
          <p:cNvPr id="31"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pt-BR" sz="4400" b="0" strike="noStrike" spc="-1">
              <a:latin typeface="Arial"/>
            </a:endParaRPr>
          </a:p>
        </p:txBody>
      </p:sp>
      <p:sp>
        <p:nvSpPr>
          <p:cNvPr id="33"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pt-BR" sz="3200" b="0" strike="noStrike" spc="-1">
              <a:latin typeface="Arial"/>
            </a:endParaRPr>
          </a:p>
        </p:txBody>
      </p:sp>
      <p:sp>
        <p:nvSpPr>
          <p:cNvPr id="34"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pt-BR" sz="3200" b="0" strike="noStrike" spc="-1">
              <a:latin typeface="Arial"/>
            </a:endParaRPr>
          </a:p>
        </p:txBody>
      </p:sp>
      <p:sp>
        <p:nvSpPr>
          <p:cNvPr id="35"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pt-BR" sz="3200" b="0" strike="noStrike" spc="-1">
              <a:latin typeface="Arial"/>
            </a:endParaRPr>
          </a:p>
        </p:txBody>
      </p:sp>
      <p:sp>
        <p:nvSpPr>
          <p:cNvPr id="36"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pt-BR" sz="3200" b="0" strike="noStrike" spc="-1">
              <a:latin typeface="Arial"/>
            </a:endParaRPr>
          </a:p>
        </p:txBody>
      </p:sp>
      <p:sp>
        <p:nvSpPr>
          <p:cNvPr id="37"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pt-BR" sz="3200" b="0" strike="noStrike" spc="-1">
              <a:latin typeface="Arial"/>
            </a:endParaRPr>
          </a:p>
        </p:txBody>
      </p:sp>
      <p:sp>
        <p:nvSpPr>
          <p:cNvPr id="38"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pt-BR" sz="4400" b="0" strike="noStrike" spc="-1">
              <a:latin typeface="Arial"/>
            </a:endParaRPr>
          </a:p>
        </p:txBody>
      </p:sp>
      <p:sp>
        <p:nvSpPr>
          <p:cNvPr id="4"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pt-B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pt-BR" sz="4400" b="0" strike="noStrike" spc="-1">
              <a:latin typeface="Arial"/>
            </a:endParaRPr>
          </a:p>
        </p:txBody>
      </p:sp>
      <p:sp>
        <p:nvSpPr>
          <p:cNvPr id="6"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pt-BR" sz="4400" b="0" strike="noStrike" spc="-1">
              <a:latin typeface="Arial"/>
            </a:endParaRPr>
          </a:p>
        </p:txBody>
      </p:sp>
      <p:sp>
        <p:nvSpPr>
          <p:cNvPr id="8"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pt-BR" sz="3200" b="0" strike="noStrike" spc="-1">
              <a:latin typeface="Arial"/>
            </a:endParaRPr>
          </a:p>
        </p:txBody>
      </p:sp>
      <p:sp>
        <p:nvSpPr>
          <p:cNvPr id="9"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pt-B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pt-B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pt-BR" sz="4400" b="0" strike="noStrike" spc="-1">
              <a:latin typeface="Arial"/>
            </a:endParaRPr>
          </a:p>
        </p:txBody>
      </p:sp>
      <p:sp>
        <p:nvSpPr>
          <p:cNvPr id="13"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pt-BR" sz="3200" b="0" strike="noStrike" spc="-1">
              <a:latin typeface="Arial"/>
            </a:endParaRPr>
          </a:p>
        </p:txBody>
      </p:sp>
      <p:sp>
        <p:nvSpPr>
          <p:cNvPr id="14"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pt-BR" sz="3200" b="0" strike="noStrike" spc="-1">
              <a:latin typeface="Arial"/>
            </a:endParaRPr>
          </a:p>
        </p:txBody>
      </p:sp>
      <p:sp>
        <p:nvSpPr>
          <p:cNvPr id="15"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pt-BR" sz="4400" b="0" strike="noStrike" spc="-1">
              <a:latin typeface="Arial"/>
            </a:endParaRPr>
          </a:p>
        </p:txBody>
      </p:sp>
      <p:sp>
        <p:nvSpPr>
          <p:cNvPr id="1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pt-BR" sz="3200" b="0" strike="noStrike" spc="-1">
              <a:latin typeface="Arial"/>
            </a:endParaRPr>
          </a:p>
        </p:txBody>
      </p:sp>
      <p:sp>
        <p:nvSpPr>
          <p:cNvPr id="1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pt-BR" sz="3200" b="0" strike="noStrike" spc="-1">
              <a:latin typeface="Arial"/>
            </a:endParaRPr>
          </a:p>
        </p:txBody>
      </p:sp>
      <p:sp>
        <p:nvSpPr>
          <p:cNvPr id="19"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pt-BR" sz="4400" b="0" strike="noStrike" spc="-1">
              <a:latin typeface="Arial"/>
            </a:endParaRPr>
          </a:p>
        </p:txBody>
      </p:sp>
      <p:sp>
        <p:nvSpPr>
          <p:cNvPr id="2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pt-BR" sz="3200" b="0" strike="noStrike" spc="-1">
              <a:latin typeface="Arial"/>
            </a:endParaRPr>
          </a:p>
        </p:txBody>
      </p:sp>
      <p:sp>
        <p:nvSpPr>
          <p:cNvPr id="22"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pt-BR" sz="3200" b="0" strike="noStrike" spc="-1">
              <a:latin typeface="Arial"/>
            </a:endParaRPr>
          </a:p>
        </p:txBody>
      </p:sp>
      <p:sp>
        <p:nvSpPr>
          <p:cNvPr id="23"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Imagem 4"/>
          <p:cNvPicPr/>
          <p:nvPr/>
        </p:nvPicPr>
        <p:blipFill>
          <a:blip r:embed="rId14"/>
          <a:stretch/>
        </p:blipFill>
        <p:spPr>
          <a:xfrm>
            <a:off x="0" y="1440"/>
            <a:ext cx="9140400" cy="5138280"/>
          </a:xfrm>
          <a:prstGeom prst="rect">
            <a:avLst/>
          </a:prstGeom>
          <a:ln w="9360">
            <a:noFill/>
          </a:ln>
        </p:spPr>
      </p:pic>
      <p:sp>
        <p:nvSpPr>
          <p:cNvPr id="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pt-BR" sz="4400" b="0" strike="noStrike" spc="-1">
                <a:latin typeface="Arial"/>
              </a:rPr>
              <a:t>Clique para editar o formato do texto do título</a:t>
            </a:r>
          </a:p>
        </p:txBody>
      </p:sp>
      <p:sp>
        <p:nvSpPr>
          <p:cNvPr id="2" name="PlaceHolder 2"/>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pt-BR" sz="3200" b="0" strike="noStrike" spc="-1">
                <a:latin typeface="Arial"/>
              </a:rPr>
              <a:t>Clique para editar o formato do texto da estrutura de tópicos</a:t>
            </a:r>
          </a:p>
          <a:p>
            <a:pPr marL="864000" lvl="1" indent="-324000">
              <a:spcBef>
                <a:spcPts val="1134"/>
              </a:spcBef>
              <a:buClr>
                <a:srgbClr val="000000"/>
              </a:buClr>
              <a:buSzPct val="75000"/>
              <a:buFont typeface="Symbol" charset="2"/>
              <a:buChar char=""/>
            </a:pPr>
            <a:r>
              <a:rPr lang="pt-BR" sz="2800" b="0" strike="noStrike" spc="-1">
                <a:latin typeface="Arial"/>
              </a:rPr>
              <a:t>2.º nível da estrutura de tópicos</a:t>
            </a:r>
          </a:p>
          <a:p>
            <a:pPr marL="1296000" lvl="2" indent="-288000">
              <a:spcBef>
                <a:spcPts val="850"/>
              </a:spcBef>
              <a:buClr>
                <a:srgbClr val="000000"/>
              </a:buClr>
              <a:buSzPct val="45000"/>
              <a:buFont typeface="Wingdings" charset="2"/>
              <a:buChar char=""/>
            </a:pPr>
            <a:r>
              <a:rPr lang="pt-BR" sz="2400" b="0" strike="noStrike" spc="-1">
                <a:latin typeface="Arial"/>
              </a:rPr>
              <a:t>3.º nível da estrutura de tópicos</a:t>
            </a:r>
          </a:p>
          <a:p>
            <a:pPr marL="1728000" lvl="3" indent="-216000">
              <a:spcBef>
                <a:spcPts val="567"/>
              </a:spcBef>
              <a:buClr>
                <a:srgbClr val="000000"/>
              </a:buClr>
              <a:buSzPct val="75000"/>
              <a:buFont typeface="Symbol" charset="2"/>
              <a:buChar char=""/>
            </a:pPr>
            <a:r>
              <a:rPr lang="pt-BR" sz="2000" b="0" strike="noStrike" spc="-1">
                <a:latin typeface="Arial"/>
              </a:rPr>
              <a:t>4.º nível da estrutura de tópicos</a:t>
            </a:r>
          </a:p>
          <a:p>
            <a:pPr marL="2160000" lvl="4" indent="-216000">
              <a:spcBef>
                <a:spcPts val="283"/>
              </a:spcBef>
              <a:buClr>
                <a:srgbClr val="000000"/>
              </a:buClr>
              <a:buSzPct val="45000"/>
              <a:buFont typeface="Wingdings" charset="2"/>
              <a:buChar char=""/>
            </a:pPr>
            <a:r>
              <a:rPr lang="pt-BR" sz="2000" b="0" strike="noStrike" spc="-1">
                <a:latin typeface="Arial"/>
              </a:rPr>
              <a:t>5.º nível da estrutura de tópicos</a:t>
            </a:r>
          </a:p>
          <a:p>
            <a:pPr marL="2592000" lvl="5" indent="-216000">
              <a:spcBef>
                <a:spcPts val="283"/>
              </a:spcBef>
              <a:buClr>
                <a:srgbClr val="000000"/>
              </a:buClr>
              <a:buSzPct val="45000"/>
              <a:buFont typeface="Wingdings" charset="2"/>
              <a:buChar char=""/>
            </a:pPr>
            <a:r>
              <a:rPr lang="pt-BR" sz="2000" b="0" strike="noStrike" spc="-1">
                <a:latin typeface="Arial"/>
              </a:rPr>
              <a:t>6.º nível da estrutura de tópicos</a:t>
            </a:r>
          </a:p>
          <a:p>
            <a:pPr marL="3024000" lvl="6" indent="-216000">
              <a:spcBef>
                <a:spcPts val="283"/>
              </a:spcBef>
              <a:buClr>
                <a:srgbClr val="000000"/>
              </a:buClr>
              <a:buSzPct val="45000"/>
              <a:buFont typeface="Wingdings" charset="2"/>
              <a:buChar char=""/>
            </a:pPr>
            <a:r>
              <a:rPr lang="pt-BR" sz="2000" b="0" strike="noStrike" spc="-1">
                <a:latin typeface="Arial"/>
              </a:rPr>
              <a:t>7.º nível da estrutura de tópicos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Imagem 6"/>
          <p:cNvPicPr/>
          <p:nvPr/>
        </p:nvPicPr>
        <p:blipFill>
          <a:blip r:embed="rId3"/>
          <a:stretch/>
        </p:blipFill>
        <p:spPr>
          <a:xfrm>
            <a:off x="3570" y="1439"/>
            <a:ext cx="9132182" cy="5132016"/>
          </a:xfrm>
          <a:prstGeom prst="rect">
            <a:avLst/>
          </a:prstGeom>
          <a:ln w="9360">
            <a:noFill/>
          </a:ln>
        </p:spPr>
      </p:pic>
      <p:sp>
        <p:nvSpPr>
          <p:cNvPr id="46" name="CustomShape 1_1"/>
          <p:cNvSpPr/>
          <p:nvPr/>
        </p:nvSpPr>
        <p:spPr>
          <a:xfrm>
            <a:off x="107902" y="478432"/>
            <a:ext cx="5789246" cy="1475460"/>
          </a:xfrm>
          <a:prstGeom prst="rect">
            <a:avLst/>
          </a:prstGeom>
          <a:noFill/>
          <a:ln w="9360">
            <a:noFill/>
          </a:ln>
        </p:spPr>
        <p:style>
          <a:lnRef idx="0">
            <a:scrgbClr r="0" g="0" b="0"/>
          </a:lnRef>
          <a:fillRef idx="0">
            <a:scrgbClr r="0" g="0" b="0"/>
          </a:fillRef>
          <a:effectRef idx="0">
            <a:scrgbClr r="0" g="0" b="0"/>
          </a:effectRef>
          <a:fontRef idx="minor"/>
        </p:style>
        <p:txBody>
          <a:bodyPr wrap="square" lIns="89972" tIns="44986" rIns="89972" bIns="44986">
            <a:spAutoFit/>
          </a:bodyPr>
          <a:lstStyle/>
          <a:p>
            <a:pPr algn="ctr">
              <a:lnSpc>
                <a:spcPct val="100000"/>
              </a:lnSpc>
            </a:pPr>
            <a:r>
              <a:rPr lang="pt-BR" sz="2999" b="1" spc="-1" dirty="0">
                <a:solidFill>
                  <a:srgbClr val="FFFFFF"/>
                </a:solidFill>
                <a:latin typeface="Arial"/>
                <a:ea typeface="DejaVu Sans"/>
              </a:rPr>
              <a:t>PROGRAMA ESTADUAL </a:t>
            </a:r>
            <a:r>
              <a:rPr lang="pt-BR" sz="2999" b="1" spc="-1" dirty="0" smtClean="0">
                <a:solidFill>
                  <a:srgbClr val="FFFFFF"/>
                </a:solidFill>
                <a:latin typeface="Arial"/>
                <a:ea typeface="DejaVu Sans"/>
              </a:rPr>
              <a:t>DE </a:t>
            </a:r>
            <a:r>
              <a:rPr lang="pt-BR" sz="2999" b="1" spc="-1" dirty="0">
                <a:solidFill>
                  <a:srgbClr val="FFFFFF"/>
                </a:solidFill>
                <a:latin typeface="Arial"/>
                <a:ea typeface="DejaVu Sans"/>
              </a:rPr>
              <a:t>CONTROLE DO TABAGISMO </a:t>
            </a:r>
            <a:r>
              <a:rPr lang="pt-BR" sz="2999" b="1" i="1" spc="-1" dirty="0">
                <a:solidFill>
                  <a:srgbClr val="FFFFFF"/>
                </a:solidFill>
                <a:latin typeface="Arial"/>
                <a:ea typeface="DejaVu Sans"/>
              </a:rPr>
              <a:t>Cenário e desafios</a:t>
            </a:r>
            <a:endParaRPr lang="pt-BR" sz="2999" i="1" spc="-1" dirty="0">
              <a:latin typeface="Arial"/>
            </a:endParaRPr>
          </a:p>
        </p:txBody>
      </p:sp>
      <p:sp>
        <p:nvSpPr>
          <p:cNvPr id="47" name="Retângulo 3"/>
          <p:cNvSpPr/>
          <p:nvPr/>
        </p:nvSpPr>
        <p:spPr>
          <a:xfrm>
            <a:off x="1547664" y="3867894"/>
            <a:ext cx="3805732" cy="1129597"/>
          </a:xfrm>
          <a:prstGeom prst="rect">
            <a:avLst/>
          </a:prstGeom>
          <a:noFill/>
          <a:ln w="0">
            <a:noFill/>
          </a:ln>
        </p:spPr>
        <p:style>
          <a:lnRef idx="0">
            <a:scrgbClr r="0" g="0" b="0"/>
          </a:lnRef>
          <a:fillRef idx="0">
            <a:scrgbClr r="0" g="0" b="0"/>
          </a:fillRef>
          <a:effectRef idx="0">
            <a:scrgbClr r="0" g="0" b="0"/>
          </a:effectRef>
          <a:fontRef idx="minor"/>
        </p:style>
        <p:txBody>
          <a:bodyPr wrap="square" lIns="89972" tIns="44986" rIns="89972" bIns="44986">
            <a:spAutoFit/>
          </a:bodyPr>
          <a:lstStyle/>
          <a:p>
            <a:pPr algn="ctr"/>
            <a:r>
              <a:rPr lang="pt-BR" sz="1350" spc="-1" dirty="0">
                <a:solidFill>
                  <a:srgbClr val="FFFFFF"/>
                </a:solidFill>
                <a:latin typeface="Arial" panose="020B0604020202020204" pitchFamily="34" charset="0"/>
                <a:cs typeface="Arial" panose="020B0604020202020204" pitchFamily="34" charset="0"/>
              </a:rPr>
              <a:t>Coordenadoria de Promoção da Saúde</a:t>
            </a:r>
            <a:endParaRPr lang="pt-BR" sz="1350" spc="-1" dirty="0">
              <a:latin typeface="Arial" panose="020B0604020202020204" pitchFamily="34" charset="0"/>
              <a:cs typeface="Arial" panose="020B0604020202020204" pitchFamily="34" charset="0"/>
            </a:endParaRPr>
          </a:p>
          <a:p>
            <a:pPr algn="ctr">
              <a:lnSpc>
                <a:spcPct val="100000"/>
              </a:lnSpc>
            </a:pPr>
            <a:r>
              <a:rPr lang="pt-BR" sz="1350" spc="-1" dirty="0">
                <a:solidFill>
                  <a:srgbClr val="FFFFFF"/>
                </a:solidFill>
                <a:latin typeface="Arial" panose="020B0604020202020204" pitchFamily="34" charset="0"/>
                <a:ea typeface="DejaVu Sans"/>
                <a:cs typeface="Arial" panose="020B0604020202020204" pitchFamily="34" charset="0"/>
              </a:rPr>
              <a:t>Diretoria de Atenção e Vigilância em </a:t>
            </a:r>
            <a:r>
              <a:rPr lang="pt-BR" sz="1350" spc="-1" dirty="0" smtClean="0">
                <a:solidFill>
                  <a:srgbClr val="FFFFFF"/>
                </a:solidFill>
                <a:latin typeface="Arial" panose="020B0604020202020204" pitchFamily="34" charset="0"/>
                <a:ea typeface="DejaVu Sans"/>
                <a:cs typeface="Arial" panose="020B0604020202020204" pitchFamily="34" charset="0"/>
              </a:rPr>
              <a:t>Saúde</a:t>
            </a:r>
          </a:p>
          <a:p>
            <a:pPr algn="ctr">
              <a:lnSpc>
                <a:spcPct val="100000"/>
              </a:lnSpc>
            </a:pPr>
            <a:endParaRPr lang="pt-BR" sz="1350" spc="-1" dirty="0">
              <a:solidFill>
                <a:srgbClr val="FFFFFF"/>
              </a:solidFill>
              <a:latin typeface="Arial" panose="020B0604020202020204" pitchFamily="34" charset="0"/>
              <a:cs typeface="Arial" panose="020B0604020202020204" pitchFamily="34" charset="0"/>
            </a:endParaRPr>
          </a:p>
          <a:p>
            <a:pPr algn="ctr">
              <a:lnSpc>
                <a:spcPct val="100000"/>
              </a:lnSpc>
            </a:pPr>
            <a:endParaRPr lang="pt-BR" sz="1350" spc="-1" dirty="0" smtClean="0">
              <a:solidFill>
                <a:srgbClr val="FFFFFF"/>
              </a:solidFill>
              <a:latin typeface="Arial" panose="020B0604020202020204" pitchFamily="34" charset="0"/>
              <a:cs typeface="Arial" panose="020B0604020202020204" pitchFamily="34" charset="0"/>
            </a:endParaRPr>
          </a:p>
          <a:p>
            <a:pPr algn="ctr">
              <a:lnSpc>
                <a:spcPct val="100000"/>
              </a:lnSpc>
            </a:pPr>
            <a:r>
              <a:rPr lang="pt-BR" sz="1350" spc="-1" dirty="0" smtClean="0">
                <a:solidFill>
                  <a:srgbClr val="FFFFFF"/>
                </a:solidFill>
                <a:latin typeface="Arial" panose="020B0604020202020204" pitchFamily="34" charset="0"/>
                <a:cs typeface="Arial" panose="020B0604020202020204" pitchFamily="34" charset="0"/>
              </a:rPr>
              <a:t>Setembro/2021</a:t>
            </a:r>
            <a:endParaRPr lang="pt-BR" sz="1350" spc="-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46801571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0" y="123478"/>
            <a:ext cx="4114440" cy="858600"/>
          </a:xfrm>
        </p:spPr>
        <p:txBody>
          <a:bodyPr/>
          <a:lstStyle/>
          <a:p>
            <a:pPr algn="ctr"/>
            <a:r>
              <a:rPr lang="pt-BR" sz="2800" b="1" dirty="0" smtClean="0">
                <a:solidFill>
                  <a:srgbClr val="0070C0"/>
                </a:solidFill>
                <a:latin typeface="+mj-lt"/>
              </a:rPr>
              <a:t>Campanhas</a:t>
            </a:r>
            <a:endParaRPr lang="pt-BR" sz="2800" b="1" dirty="0">
              <a:solidFill>
                <a:srgbClr val="0070C0"/>
              </a:solidFill>
              <a:latin typeface="+mj-lt"/>
            </a:endParaRPr>
          </a:p>
        </p:txBody>
      </p:sp>
      <p:pic>
        <p:nvPicPr>
          <p:cNvPr id="4098" name="Picture 2" descr="Saúde: No Dia Mundial sem Tabaco, Saúde alerta sobre riscos do fumo na  pandemia - Agência Estadual de Notícia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2543" y="197744"/>
            <a:ext cx="3289111" cy="2192741"/>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Saúde: Saúde promove live que alerta sobre o perigo do tabagismo - Agência  Estadual de Notícia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449" y="2350737"/>
            <a:ext cx="3625185" cy="2416027"/>
          </a:xfrm>
          <a:prstGeom prst="rect">
            <a:avLst/>
          </a:prstGeom>
          <a:noFill/>
          <a:extLst>
            <a:ext uri="{909E8E84-426E-40DD-AFC4-6F175D3DCCD1}">
              <a14:hiddenFill xmlns="" xmlns:a14="http://schemas.microsoft.com/office/drawing/2010/main">
                <a:solidFill>
                  <a:srgbClr val="FFFFFF"/>
                </a:solidFill>
              </a14:hiddenFill>
            </a:ext>
          </a:extLst>
        </p:spPr>
      </p:pic>
      <p:pic>
        <p:nvPicPr>
          <p:cNvPr id="4102" name="Picture 6" descr="Dia Nacional de Combate ao Fumo alerta para o potencial agravo na situação  de pacientes tabagistas com Covid-19 | Secretaria da Saúd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804248" y="1294115"/>
            <a:ext cx="2264634" cy="2264635"/>
          </a:xfrm>
          <a:prstGeom prst="rect">
            <a:avLst/>
          </a:prstGeom>
          <a:noFill/>
          <a:extLst>
            <a:ext uri="{909E8E84-426E-40DD-AFC4-6F175D3DCCD1}">
              <a14:hiddenFill xmlns="" xmlns:a14="http://schemas.microsoft.com/office/drawing/2010/main">
                <a:solidFill>
                  <a:srgbClr val="FFFFFF"/>
                </a:solidFill>
              </a14:hiddenFill>
            </a:ext>
          </a:extLst>
        </p:spPr>
      </p:pic>
      <p:pic>
        <p:nvPicPr>
          <p:cNvPr id="4104" name="Picture 8" descr="Dia Mundial sem Tabaco alerta para riscos da Covid-19 em fumantes |  Secretaria da Saúde"/>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582736" y="1491630"/>
            <a:ext cx="3120430" cy="312043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49715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33480"/>
            <a:ext cx="8229240" cy="858600"/>
          </a:xfrm>
        </p:spPr>
        <p:txBody>
          <a:bodyPr/>
          <a:lstStyle/>
          <a:p>
            <a:pPr algn="ctr"/>
            <a:r>
              <a:rPr lang="pt-BR" sz="2800" b="1" dirty="0" smtClean="0">
                <a:solidFill>
                  <a:srgbClr val="0070C0"/>
                </a:solidFill>
                <a:latin typeface="+mn-lt"/>
              </a:rPr>
              <a:t>Saber Saúde</a:t>
            </a:r>
            <a:endParaRPr lang="pt-BR" sz="2800" b="1" dirty="0">
              <a:solidFill>
                <a:srgbClr val="0070C0"/>
              </a:solidFill>
              <a:latin typeface="+mn-lt"/>
            </a:endParaRPr>
          </a:p>
        </p:txBody>
      </p:sp>
      <p:pic>
        <p:nvPicPr>
          <p:cNvPr id="4" name="Imagem 3"/>
          <p:cNvPicPr/>
          <p:nvPr/>
        </p:nvPicPr>
        <p:blipFill>
          <a:blip r:embed="rId2"/>
          <a:stretch/>
        </p:blipFill>
        <p:spPr>
          <a:xfrm>
            <a:off x="323528" y="1063800"/>
            <a:ext cx="7355160" cy="3452166"/>
          </a:xfrm>
          <a:prstGeom prst="rect">
            <a:avLst/>
          </a:prstGeom>
          <a:ln w="0">
            <a:noFill/>
          </a:ln>
        </p:spPr>
      </p:pic>
    </p:spTree>
    <p:extLst>
      <p:ext uri="{BB962C8B-B14F-4D97-AF65-F5344CB8AC3E}">
        <p14:creationId xmlns="" xmlns:p14="http://schemas.microsoft.com/office/powerpoint/2010/main" val="4275709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Shape 1"/>
          <p:cNvSpPr/>
          <p:nvPr/>
        </p:nvSpPr>
        <p:spPr>
          <a:xfrm>
            <a:off x="288096" y="-251507"/>
            <a:ext cx="8216624" cy="846459"/>
          </a:xfrm>
          <a:prstGeom prst="rect">
            <a:avLst/>
          </a:prstGeom>
          <a:noFill/>
          <a:ln w="9360">
            <a:noFill/>
          </a:ln>
        </p:spPr>
        <p:style>
          <a:lnRef idx="0">
            <a:scrgbClr r="0" g="0" b="0"/>
          </a:lnRef>
          <a:fillRef idx="0">
            <a:scrgbClr r="0" g="0" b="0"/>
          </a:fillRef>
          <a:effectRef idx="0">
            <a:scrgbClr r="0" g="0" b="0"/>
          </a:effectRef>
          <a:fontRef idx="minor"/>
        </p:style>
      </p:sp>
      <p:sp>
        <p:nvSpPr>
          <p:cNvPr id="55" name="TextShape 2"/>
          <p:cNvSpPr/>
          <p:nvPr/>
        </p:nvSpPr>
        <p:spPr>
          <a:xfrm>
            <a:off x="288096" y="980877"/>
            <a:ext cx="6444144" cy="3382956"/>
          </a:xfrm>
          <a:prstGeom prst="rect">
            <a:avLst/>
          </a:prstGeom>
          <a:noFill/>
          <a:ln w="9360">
            <a:noFill/>
          </a:ln>
        </p:spPr>
        <p:style>
          <a:lnRef idx="0">
            <a:scrgbClr r="0" g="0" b="0"/>
          </a:lnRef>
          <a:fillRef idx="0">
            <a:scrgbClr r="0" g="0" b="0"/>
          </a:fillRef>
          <a:effectRef idx="0">
            <a:scrgbClr r="0" g="0" b="0"/>
          </a:effectRef>
          <a:fontRef idx="minor"/>
        </p:style>
      </p:sp>
      <p:sp>
        <p:nvSpPr>
          <p:cNvPr id="56" name="Retângulo 55"/>
          <p:cNvSpPr/>
          <p:nvPr/>
        </p:nvSpPr>
        <p:spPr>
          <a:xfrm>
            <a:off x="319230" y="90842"/>
            <a:ext cx="8448752" cy="534075"/>
          </a:xfrm>
          <a:prstGeom prst="rect">
            <a:avLst/>
          </a:prstGeom>
          <a:noFill/>
          <a:ln w="0">
            <a:noFill/>
          </a:ln>
        </p:spPr>
        <p:style>
          <a:lnRef idx="0">
            <a:scrgbClr r="0" g="0" b="0"/>
          </a:lnRef>
          <a:fillRef idx="0">
            <a:scrgbClr r="0" g="0" b="0"/>
          </a:fillRef>
          <a:effectRef idx="0">
            <a:scrgbClr r="0" g="0" b="0"/>
          </a:effectRef>
          <a:fontRef idx="minor"/>
        </p:style>
        <p:txBody>
          <a:bodyPr lIns="89972" tIns="46786" rIns="89972" bIns="46786" anchor="ctr">
            <a:noAutofit/>
          </a:bodyPr>
          <a:lstStyle/>
          <a:p>
            <a:pPr algn="ctr">
              <a:tabLst>
                <a:tab pos="0" algn="l"/>
                <a:tab pos="447335" algn="l"/>
                <a:tab pos="896468" algn="l"/>
                <a:tab pos="1345603" algn="l"/>
                <a:tab pos="1794737" algn="l"/>
                <a:tab pos="2243870" algn="l"/>
                <a:tab pos="2693005" algn="l"/>
                <a:tab pos="3142139" algn="l"/>
                <a:tab pos="3591272" algn="l"/>
                <a:tab pos="4040407" algn="l"/>
                <a:tab pos="4489541" algn="l"/>
                <a:tab pos="4938674" algn="l"/>
                <a:tab pos="5387809" algn="l"/>
                <a:tab pos="5836583" algn="l"/>
                <a:tab pos="6285716" algn="l"/>
                <a:tab pos="6734851" algn="l"/>
                <a:tab pos="7183985" algn="l"/>
                <a:tab pos="7633118" algn="l"/>
                <a:tab pos="8082253" algn="l"/>
                <a:tab pos="8531387" algn="l"/>
                <a:tab pos="8980520" algn="l"/>
                <a:tab pos="8982320" algn="l"/>
                <a:tab pos="9431094" algn="l"/>
                <a:tab pos="9880228" algn="l"/>
                <a:tab pos="10329362" algn="l"/>
                <a:tab pos="10778496" algn="l"/>
              </a:tabLst>
            </a:pPr>
            <a:r>
              <a:rPr lang="pt-BR" sz="2800" b="1" spc="-1" dirty="0" smtClean="0">
                <a:solidFill>
                  <a:srgbClr val="3465A4"/>
                </a:solidFill>
                <a:latin typeface="Arial"/>
                <a:ea typeface="Arial"/>
              </a:rPr>
              <a:t>Programa Nacional de Controle do Tabagismo</a:t>
            </a:r>
            <a:endParaRPr lang="pt-BR" sz="2800" spc="-1" dirty="0">
              <a:latin typeface="Arial"/>
            </a:endParaRPr>
          </a:p>
        </p:txBody>
      </p:sp>
      <p:sp>
        <p:nvSpPr>
          <p:cNvPr id="57" name="Retângulo 56"/>
          <p:cNvSpPr/>
          <p:nvPr/>
        </p:nvSpPr>
        <p:spPr>
          <a:xfrm>
            <a:off x="541244" y="899722"/>
            <a:ext cx="8592708" cy="3545266"/>
          </a:xfrm>
          <a:prstGeom prst="rect">
            <a:avLst/>
          </a:prstGeom>
          <a:noFill/>
          <a:ln w="0">
            <a:noFill/>
          </a:ln>
        </p:spPr>
        <p:style>
          <a:lnRef idx="0">
            <a:scrgbClr r="0" g="0" b="0"/>
          </a:lnRef>
          <a:fillRef idx="0">
            <a:scrgbClr r="0" g="0" b="0"/>
          </a:fillRef>
          <a:effectRef idx="0">
            <a:scrgbClr r="0" g="0" b="0"/>
          </a:effectRef>
          <a:fontRef idx="minor"/>
        </p:style>
        <p:txBody>
          <a:bodyPr lIns="89972" tIns="44986" rIns="89972" bIns="44986">
            <a:noAutofit/>
          </a:bodyPr>
          <a:lstStyle/>
          <a:p>
            <a:pPr>
              <a:lnSpc>
                <a:spcPct val="100000"/>
              </a:lnSpc>
            </a:pPr>
            <a:r>
              <a:rPr lang="pt-BR" sz="1600" spc="-1">
                <a:solidFill>
                  <a:srgbClr val="000000"/>
                </a:solidFill>
                <a:latin typeface="Arial"/>
                <a:ea typeface="DejaVu Sans"/>
              </a:rPr>
              <a:t>                </a:t>
            </a:r>
            <a:endParaRPr lang="pt-BR" sz="1600" spc="-1">
              <a:latin typeface="Arial"/>
            </a:endParaRPr>
          </a:p>
          <a:p>
            <a:pPr>
              <a:lnSpc>
                <a:spcPct val="100000"/>
              </a:lnSpc>
            </a:pPr>
            <a:r>
              <a:rPr lang="pt-BR" sz="1600" spc="-1">
                <a:solidFill>
                  <a:srgbClr val="000000"/>
                </a:solidFill>
                <a:latin typeface="Arial"/>
                <a:ea typeface="DejaVu Sans"/>
              </a:rPr>
              <a:t>  </a:t>
            </a:r>
            <a:endParaRPr lang="pt-BR" sz="1600" spc="-1">
              <a:latin typeface="Arial"/>
            </a:endParaRPr>
          </a:p>
        </p:txBody>
      </p:sp>
      <p:sp>
        <p:nvSpPr>
          <p:cNvPr id="58" name="Retângulo 57"/>
          <p:cNvSpPr/>
          <p:nvPr/>
        </p:nvSpPr>
        <p:spPr>
          <a:xfrm>
            <a:off x="111671" y="795175"/>
            <a:ext cx="6879887" cy="2029776"/>
          </a:xfrm>
          <a:prstGeom prst="rect">
            <a:avLst/>
          </a:prstGeom>
          <a:noFill/>
          <a:ln w="0">
            <a:noFill/>
          </a:ln>
        </p:spPr>
        <p:style>
          <a:lnRef idx="0">
            <a:scrgbClr r="0" g="0" b="0"/>
          </a:lnRef>
          <a:fillRef idx="0">
            <a:scrgbClr r="0" g="0" b="0"/>
          </a:fillRef>
          <a:effectRef idx="0">
            <a:scrgbClr r="0" g="0" b="0"/>
          </a:effectRef>
          <a:fontRef idx="minor"/>
        </p:style>
        <p:txBody>
          <a:bodyPr lIns="89972" tIns="44986" rIns="89972" bIns="44986">
            <a:noAutofit/>
          </a:bodyPr>
          <a:lstStyle/>
          <a:p>
            <a:pPr marL="285750" indent="-285750" algn="just">
              <a:lnSpc>
                <a:spcPct val="100000"/>
              </a:lnSpc>
              <a:buFont typeface="Wingdings" panose="05000000000000000000" pitchFamily="2" charset="2"/>
              <a:buChar char="§"/>
            </a:pPr>
            <a:r>
              <a:rPr lang="pt-BR" b="1" dirty="0"/>
              <a:t>Rede de Tratamento do tabagismo no </a:t>
            </a:r>
            <a:r>
              <a:rPr lang="pt-BR" b="1" dirty="0" smtClean="0"/>
              <a:t>SU</a:t>
            </a:r>
          </a:p>
          <a:p>
            <a:pPr marL="285750" indent="-285750" algn="just">
              <a:lnSpc>
                <a:spcPct val="100000"/>
              </a:lnSpc>
              <a:buFont typeface="Wingdings" panose="05000000000000000000" pitchFamily="2" charset="2"/>
              <a:buChar char="§"/>
            </a:pPr>
            <a:endParaRPr lang="pt-BR" b="1" spc="-1" dirty="0">
              <a:solidFill>
                <a:srgbClr val="000000"/>
              </a:solidFill>
              <a:latin typeface="Arial"/>
              <a:ea typeface="Microsoft YaHei"/>
            </a:endParaRPr>
          </a:p>
          <a:p>
            <a:pPr marL="285750" indent="-285750" algn="just">
              <a:lnSpc>
                <a:spcPct val="100000"/>
              </a:lnSpc>
              <a:buFont typeface="Wingdings" panose="05000000000000000000" pitchFamily="2" charset="2"/>
              <a:buChar char="§"/>
            </a:pPr>
            <a:r>
              <a:rPr lang="pt-BR" spc="-1" dirty="0" smtClean="0">
                <a:solidFill>
                  <a:srgbClr val="000000"/>
                </a:solidFill>
                <a:latin typeface="Arial"/>
                <a:ea typeface="Microsoft YaHei"/>
              </a:rPr>
              <a:t>Protocolo </a:t>
            </a:r>
            <a:r>
              <a:rPr lang="pt-BR" spc="-1" dirty="0">
                <a:solidFill>
                  <a:srgbClr val="000000"/>
                </a:solidFill>
                <a:latin typeface="Arial"/>
                <a:ea typeface="Microsoft YaHei"/>
              </a:rPr>
              <a:t>Clínico e </a:t>
            </a:r>
            <a:r>
              <a:rPr lang="pt-BR" spc="-1" dirty="0" smtClean="0">
                <a:solidFill>
                  <a:srgbClr val="000000"/>
                </a:solidFill>
                <a:latin typeface="Arial"/>
                <a:ea typeface="Microsoft YaHei"/>
              </a:rPr>
              <a:t>Diretrizes Terapêuticas </a:t>
            </a:r>
            <a:r>
              <a:rPr lang="pt-BR" spc="-1" dirty="0">
                <a:solidFill>
                  <a:srgbClr val="000000"/>
                </a:solidFill>
                <a:latin typeface="Arial"/>
                <a:ea typeface="Microsoft YaHei"/>
              </a:rPr>
              <a:t>do Tabagismo</a:t>
            </a:r>
            <a:r>
              <a:rPr lang="pt-BR" spc="-1" dirty="0" smtClean="0">
                <a:solidFill>
                  <a:srgbClr val="000000"/>
                </a:solidFill>
                <a:latin typeface="Arial"/>
                <a:ea typeface="Microsoft YaHei"/>
              </a:rPr>
              <a:t>, aprovado </a:t>
            </a:r>
            <a:r>
              <a:rPr lang="pt-BR" spc="-1" dirty="0">
                <a:solidFill>
                  <a:srgbClr val="000000"/>
                </a:solidFill>
                <a:latin typeface="Arial"/>
                <a:ea typeface="Microsoft YaHei"/>
              </a:rPr>
              <a:t>por meio da portaria </a:t>
            </a:r>
            <a:r>
              <a:rPr lang="pt-BR" spc="-1" dirty="0" smtClean="0">
                <a:solidFill>
                  <a:srgbClr val="000000"/>
                </a:solidFill>
                <a:latin typeface="Arial"/>
                <a:ea typeface="Microsoft YaHei"/>
              </a:rPr>
              <a:t>conjunta nº </a:t>
            </a:r>
            <a:r>
              <a:rPr lang="pt-BR" spc="-1" dirty="0">
                <a:solidFill>
                  <a:srgbClr val="000000"/>
                </a:solidFill>
                <a:latin typeface="Arial"/>
                <a:ea typeface="Microsoft YaHei"/>
              </a:rPr>
              <a:t>10, de 16 de abril, </a:t>
            </a:r>
            <a:r>
              <a:rPr lang="pt-BR" spc="-1" dirty="0" smtClean="0">
                <a:solidFill>
                  <a:srgbClr val="000000"/>
                </a:solidFill>
                <a:latin typeface="Arial"/>
                <a:ea typeface="Microsoft YaHei"/>
              </a:rPr>
              <a:t>2020</a:t>
            </a:r>
          </a:p>
          <a:p>
            <a:pPr marL="285750" indent="-285750" algn="just">
              <a:lnSpc>
                <a:spcPct val="100000"/>
              </a:lnSpc>
              <a:buFont typeface="Wingdings" panose="05000000000000000000" pitchFamily="2" charset="2"/>
              <a:buChar char="§"/>
            </a:pPr>
            <a:r>
              <a:rPr lang="pt-BR" spc="-1" dirty="0" smtClean="0">
                <a:solidFill>
                  <a:srgbClr val="0070C0"/>
                </a:solidFill>
                <a:latin typeface="Arial"/>
                <a:ea typeface="Microsoft YaHei"/>
              </a:rPr>
              <a:t>F</a:t>
            </a:r>
            <a:r>
              <a:rPr lang="pt-BR" spc="-1" dirty="0" smtClean="0">
                <a:solidFill>
                  <a:srgbClr val="3465A4"/>
                </a:solidFill>
                <a:latin typeface="Arial"/>
                <a:ea typeface="Microsoft YaHei"/>
              </a:rPr>
              <a:t>oram </a:t>
            </a:r>
            <a:r>
              <a:rPr lang="pt-BR" spc="-1" dirty="0">
                <a:solidFill>
                  <a:srgbClr val="3465A4"/>
                </a:solidFill>
                <a:latin typeface="Arial"/>
                <a:ea typeface="Microsoft YaHei"/>
              </a:rPr>
              <a:t>atualizadas as </a:t>
            </a:r>
            <a:r>
              <a:rPr lang="pt-BR" spc="-1" dirty="0" smtClean="0">
                <a:solidFill>
                  <a:srgbClr val="3465A4"/>
                </a:solidFill>
                <a:latin typeface="Arial"/>
                <a:ea typeface="Microsoft YaHei"/>
              </a:rPr>
              <a:t>diretrizes nacionais </a:t>
            </a:r>
            <a:r>
              <a:rPr lang="pt-BR" spc="-1" dirty="0">
                <a:solidFill>
                  <a:srgbClr val="3465A4"/>
                </a:solidFill>
                <a:latin typeface="Arial"/>
                <a:ea typeface="Microsoft YaHei"/>
              </a:rPr>
              <a:t>para diagnóstico, tratamento e </a:t>
            </a:r>
            <a:r>
              <a:rPr lang="pt-BR" spc="-1" dirty="0" smtClean="0">
                <a:solidFill>
                  <a:srgbClr val="3465A4"/>
                </a:solidFill>
                <a:latin typeface="Arial"/>
                <a:ea typeface="Microsoft YaHei"/>
              </a:rPr>
              <a:t>acompanhamento dos </a:t>
            </a:r>
            <a:r>
              <a:rPr lang="pt-BR" spc="-1" dirty="0">
                <a:solidFill>
                  <a:srgbClr val="3465A4"/>
                </a:solidFill>
                <a:latin typeface="Arial"/>
                <a:ea typeface="Microsoft YaHei"/>
              </a:rPr>
              <a:t>fumantes no âmbito do </a:t>
            </a:r>
            <a:r>
              <a:rPr lang="pt-BR" spc="-1" dirty="0" smtClean="0">
                <a:solidFill>
                  <a:srgbClr val="3465A4"/>
                </a:solidFill>
                <a:latin typeface="Arial"/>
                <a:ea typeface="Microsoft YaHei"/>
              </a:rPr>
              <a:t>SUS</a:t>
            </a:r>
            <a:endParaRPr lang="pt-BR" spc="-1" dirty="0">
              <a:latin typeface="Arial"/>
            </a:endParaRPr>
          </a:p>
        </p:txBody>
      </p:sp>
      <p:pic>
        <p:nvPicPr>
          <p:cNvPr id="59" name="Imagem 58"/>
          <p:cNvPicPr/>
          <p:nvPr/>
        </p:nvPicPr>
        <p:blipFill>
          <a:blip r:embed="rId2" cstate="print"/>
          <a:stretch/>
        </p:blipFill>
        <p:spPr>
          <a:xfrm>
            <a:off x="6991558" y="609473"/>
            <a:ext cx="1941511" cy="2416471"/>
          </a:xfrm>
          <a:prstGeom prst="rect">
            <a:avLst/>
          </a:prstGeom>
          <a:ln w="0">
            <a:noFill/>
          </a:ln>
        </p:spPr>
      </p:pic>
      <p:pic>
        <p:nvPicPr>
          <p:cNvPr id="2" name="Imagem 1"/>
          <p:cNvPicPr>
            <a:picLocks noChangeAspect="1"/>
          </p:cNvPicPr>
          <p:nvPr/>
        </p:nvPicPr>
        <p:blipFill>
          <a:blip r:embed="rId3"/>
          <a:stretch>
            <a:fillRect/>
          </a:stretch>
        </p:blipFill>
        <p:spPr>
          <a:xfrm>
            <a:off x="3892527" y="3002796"/>
            <a:ext cx="3343032" cy="1620037"/>
          </a:xfrm>
          <a:prstGeom prst="rect">
            <a:avLst/>
          </a:prstGeom>
        </p:spPr>
      </p:pic>
      <p:pic>
        <p:nvPicPr>
          <p:cNvPr id="19458" name="Picture 2" descr="https://miro.medium.com/max/875/1*cZ6sugkvPuY1gRI0hOuzjA.jpe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79176" y="3058317"/>
            <a:ext cx="2465423" cy="17640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6390980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tângulo 59"/>
          <p:cNvSpPr/>
          <p:nvPr/>
        </p:nvSpPr>
        <p:spPr>
          <a:xfrm>
            <a:off x="1052287" y="2980240"/>
            <a:ext cx="8089943" cy="438345"/>
          </a:xfrm>
          <a:prstGeom prst="rect">
            <a:avLst/>
          </a:prstGeom>
          <a:noFill/>
          <a:ln w="0">
            <a:noFill/>
          </a:ln>
        </p:spPr>
        <p:style>
          <a:lnRef idx="0">
            <a:scrgbClr r="0" g="0" b="0"/>
          </a:lnRef>
          <a:fillRef idx="0">
            <a:scrgbClr r="0" g="0" b="0"/>
          </a:fillRef>
          <a:effectRef idx="0">
            <a:scrgbClr r="0" g="0" b="0"/>
          </a:effectRef>
          <a:fontRef idx="minor"/>
        </p:style>
      </p:sp>
      <p:sp>
        <p:nvSpPr>
          <p:cNvPr id="62" name="Retângulo 61"/>
          <p:cNvSpPr/>
          <p:nvPr/>
        </p:nvSpPr>
        <p:spPr>
          <a:xfrm>
            <a:off x="664686" y="719418"/>
            <a:ext cx="7786557" cy="819467"/>
          </a:xfrm>
          <a:prstGeom prst="rect">
            <a:avLst/>
          </a:prstGeom>
          <a:noFill/>
          <a:ln w="0">
            <a:noFill/>
          </a:ln>
        </p:spPr>
        <p:style>
          <a:lnRef idx="0">
            <a:scrgbClr r="0" g="0" b="0"/>
          </a:lnRef>
          <a:fillRef idx="0">
            <a:scrgbClr r="0" g="0" b="0"/>
          </a:fillRef>
          <a:effectRef idx="0">
            <a:scrgbClr r="0" g="0" b="0"/>
          </a:effectRef>
          <a:fontRef idx="minor"/>
        </p:style>
      </p:sp>
      <p:sp>
        <p:nvSpPr>
          <p:cNvPr id="63" name="Retângulo 62"/>
          <p:cNvSpPr/>
          <p:nvPr/>
        </p:nvSpPr>
        <p:spPr>
          <a:xfrm>
            <a:off x="489780" y="1488141"/>
            <a:ext cx="8269168" cy="1023164"/>
          </a:xfrm>
          <a:prstGeom prst="rect">
            <a:avLst/>
          </a:prstGeom>
          <a:noFill/>
          <a:ln w="0">
            <a:noFill/>
          </a:ln>
        </p:spPr>
        <p:style>
          <a:lnRef idx="0">
            <a:scrgbClr r="0" g="0" b="0"/>
          </a:lnRef>
          <a:fillRef idx="0">
            <a:scrgbClr r="0" g="0" b="0"/>
          </a:fillRef>
          <a:effectRef idx="0">
            <a:scrgbClr r="0" g="0" b="0"/>
          </a:effectRef>
          <a:fontRef idx="minor"/>
        </p:style>
        <p:txBody>
          <a:bodyPr lIns="89972" tIns="44986" rIns="89972" bIns="44986">
            <a:noAutofit/>
          </a:bodyPr>
          <a:lstStyle/>
          <a:p>
            <a:pPr>
              <a:lnSpc>
                <a:spcPct val="100000"/>
              </a:lnSpc>
            </a:pPr>
            <a:endParaRPr lang="pt-BR" sz="1799" spc="-1">
              <a:latin typeface="Arial"/>
            </a:endParaRPr>
          </a:p>
          <a:p>
            <a:pPr>
              <a:lnSpc>
                <a:spcPct val="100000"/>
              </a:lnSpc>
            </a:pPr>
            <a:endParaRPr lang="pt-BR" sz="1799" spc="-1">
              <a:latin typeface="Arial"/>
            </a:endParaRPr>
          </a:p>
        </p:txBody>
      </p:sp>
      <p:sp>
        <p:nvSpPr>
          <p:cNvPr id="65" name="Retângulo 64"/>
          <p:cNvSpPr/>
          <p:nvPr/>
        </p:nvSpPr>
        <p:spPr>
          <a:xfrm>
            <a:off x="361300" y="1619140"/>
            <a:ext cx="8449112" cy="851498"/>
          </a:xfrm>
          <a:prstGeom prst="rect">
            <a:avLst/>
          </a:prstGeom>
          <a:noFill/>
          <a:ln w="0">
            <a:noFill/>
          </a:ln>
        </p:spPr>
        <p:style>
          <a:lnRef idx="0">
            <a:scrgbClr r="0" g="0" b="0"/>
          </a:lnRef>
          <a:fillRef idx="0">
            <a:scrgbClr r="0" g="0" b="0"/>
          </a:fillRef>
          <a:effectRef idx="0">
            <a:scrgbClr r="0" g="0" b="0"/>
          </a:effectRef>
          <a:fontRef idx="minor"/>
        </p:style>
        <p:txBody>
          <a:bodyPr lIns="89972" tIns="44986" rIns="89972" bIns="44986">
            <a:noAutofit/>
          </a:bodyPr>
          <a:lstStyle/>
          <a:p>
            <a:pPr>
              <a:lnSpc>
                <a:spcPct val="100000"/>
              </a:lnSpc>
            </a:pPr>
            <a:r>
              <a:rPr lang="pt-BR" sz="1799" spc="-1">
                <a:solidFill>
                  <a:srgbClr val="3465A4"/>
                </a:solidFill>
                <a:latin typeface="Arial"/>
                <a:ea typeface="DejaVu Sans"/>
              </a:rPr>
              <a:t>O Eixo principal do tratamento é a abordagem cognitiva comportamental, a qual prevê a mudança de comportamentos e escolha de hábitos saudáveis de vida</a:t>
            </a:r>
            <a:endParaRPr lang="pt-BR" sz="1799" spc="-1">
              <a:latin typeface="Arial"/>
            </a:endParaRPr>
          </a:p>
          <a:p>
            <a:pPr>
              <a:lnSpc>
                <a:spcPct val="100000"/>
              </a:lnSpc>
            </a:pPr>
            <a:endParaRPr lang="pt-BR" sz="1799" spc="-1">
              <a:latin typeface="Arial"/>
            </a:endParaRPr>
          </a:p>
        </p:txBody>
      </p:sp>
      <p:sp>
        <p:nvSpPr>
          <p:cNvPr id="66" name="Retângulo 65"/>
          <p:cNvSpPr/>
          <p:nvPr/>
        </p:nvSpPr>
        <p:spPr>
          <a:xfrm>
            <a:off x="361300" y="719416"/>
            <a:ext cx="8675196" cy="3940565"/>
          </a:xfrm>
          <a:prstGeom prst="rect">
            <a:avLst/>
          </a:prstGeom>
          <a:noFill/>
          <a:ln w="0">
            <a:noFill/>
          </a:ln>
        </p:spPr>
        <p:style>
          <a:lnRef idx="0">
            <a:scrgbClr r="0" g="0" b="0"/>
          </a:lnRef>
          <a:fillRef idx="0">
            <a:scrgbClr r="0" g="0" b="0"/>
          </a:fillRef>
          <a:effectRef idx="0">
            <a:scrgbClr r="0" g="0" b="0"/>
          </a:effectRef>
          <a:fontRef idx="minor"/>
        </p:style>
        <p:txBody>
          <a:bodyPr lIns="89972" tIns="44986" rIns="89972" bIns="44986">
            <a:noAutofit/>
          </a:bodyPr>
          <a:lstStyle/>
          <a:p>
            <a:pPr algn="just">
              <a:lnSpc>
                <a:spcPct val="100000"/>
              </a:lnSpc>
            </a:pPr>
            <a:r>
              <a:rPr lang="pt-BR" sz="1799" spc="-1" dirty="0">
                <a:solidFill>
                  <a:srgbClr val="000000"/>
                </a:solidFill>
                <a:latin typeface="Arial"/>
                <a:ea typeface="DejaVu Sans"/>
              </a:rPr>
              <a:t>O atendimento à pessoa tabagista é realizado, por equipes </a:t>
            </a:r>
            <a:r>
              <a:rPr lang="pt-BR" sz="1799" spc="-1" dirty="0" smtClean="0">
                <a:solidFill>
                  <a:srgbClr val="000000"/>
                </a:solidFill>
                <a:latin typeface="Arial"/>
                <a:ea typeface="DejaVu Sans"/>
              </a:rPr>
              <a:t>multiprofissionais de </a:t>
            </a:r>
            <a:r>
              <a:rPr lang="pt-BR" sz="1799" spc="-1" dirty="0">
                <a:solidFill>
                  <a:srgbClr val="000000"/>
                </a:solidFill>
                <a:latin typeface="Arial"/>
                <a:ea typeface="DejaVu Sans"/>
              </a:rPr>
              <a:t>saúde capacitados e habilitados nos critérios do INCA, preferencialmente na     </a:t>
            </a:r>
            <a:r>
              <a:rPr lang="pt-BR" sz="1799" spc="-1" dirty="0" smtClean="0">
                <a:solidFill>
                  <a:srgbClr val="000000"/>
                </a:solidFill>
                <a:latin typeface="Arial"/>
                <a:ea typeface="DejaVu Sans"/>
              </a:rPr>
              <a:t>APS</a:t>
            </a:r>
            <a:endParaRPr lang="pt-BR" sz="1799" spc="-1" dirty="0">
              <a:latin typeface="Arial"/>
            </a:endParaRPr>
          </a:p>
          <a:p>
            <a:pPr>
              <a:lnSpc>
                <a:spcPct val="100000"/>
              </a:lnSpc>
            </a:pPr>
            <a:endParaRPr lang="pt-BR" sz="1799" spc="-1" dirty="0">
              <a:latin typeface="Arial"/>
            </a:endParaRPr>
          </a:p>
          <a:p>
            <a:pPr>
              <a:lnSpc>
                <a:spcPct val="100000"/>
              </a:lnSpc>
            </a:pPr>
            <a:endParaRPr lang="pt-BR" sz="1799" spc="-1" dirty="0">
              <a:latin typeface="Arial"/>
            </a:endParaRPr>
          </a:p>
          <a:p>
            <a:pPr>
              <a:lnSpc>
                <a:spcPct val="100000"/>
              </a:lnSpc>
            </a:pPr>
            <a:endParaRPr lang="pt-BR" sz="1799" spc="-1" dirty="0">
              <a:latin typeface="Arial"/>
            </a:endParaRPr>
          </a:p>
          <a:p>
            <a:pPr>
              <a:lnSpc>
                <a:spcPct val="100000"/>
              </a:lnSpc>
            </a:pPr>
            <a:endParaRPr lang="pt-BR" sz="1799" spc="-1" dirty="0">
              <a:latin typeface="Arial"/>
            </a:endParaRPr>
          </a:p>
        </p:txBody>
      </p:sp>
      <p:sp>
        <p:nvSpPr>
          <p:cNvPr id="67" name="Retângulo 66"/>
          <p:cNvSpPr/>
          <p:nvPr/>
        </p:nvSpPr>
        <p:spPr>
          <a:xfrm>
            <a:off x="361300" y="3106921"/>
            <a:ext cx="7737252" cy="851498"/>
          </a:xfrm>
          <a:prstGeom prst="rect">
            <a:avLst/>
          </a:prstGeom>
          <a:noFill/>
          <a:ln w="0">
            <a:noFill/>
          </a:ln>
        </p:spPr>
        <p:style>
          <a:lnRef idx="0">
            <a:scrgbClr r="0" g="0" b="0"/>
          </a:lnRef>
          <a:fillRef idx="0">
            <a:scrgbClr r="0" g="0" b="0"/>
          </a:fillRef>
          <a:effectRef idx="0">
            <a:scrgbClr r="0" g="0" b="0"/>
          </a:effectRef>
          <a:fontRef idx="minor"/>
        </p:style>
        <p:txBody>
          <a:bodyPr lIns="89972" tIns="44986" rIns="89972" bIns="44986">
            <a:noAutofit/>
          </a:bodyPr>
          <a:lstStyle/>
          <a:p>
            <a:pPr>
              <a:lnSpc>
                <a:spcPct val="100000"/>
              </a:lnSpc>
            </a:pPr>
            <a:endParaRPr lang="pt-BR" sz="1799" spc="-1">
              <a:latin typeface="Arial"/>
            </a:endParaRPr>
          </a:p>
          <a:p>
            <a:pPr>
              <a:lnSpc>
                <a:spcPct val="100000"/>
              </a:lnSpc>
            </a:pPr>
            <a:endParaRPr lang="pt-BR" sz="1799" spc="-1">
              <a:latin typeface="Arial"/>
            </a:endParaRPr>
          </a:p>
        </p:txBody>
      </p:sp>
      <p:sp>
        <p:nvSpPr>
          <p:cNvPr id="69" name="Retângulo 68"/>
          <p:cNvSpPr/>
          <p:nvPr/>
        </p:nvSpPr>
        <p:spPr>
          <a:xfrm>
            <a:off x="361300" y="2338918"/>
            <a:ext cx="8094982" cy="599575"/>
          </a:xfrm>
          <a:prstGeom prst="rect">
            <a:avLst/>
          </a:prstGeom>
          <a:noFill/>
          <a:ln w="0">
            <a:noFill/>
          </a:ln>
        </p:spPr>
        <p:style>
          <a:lnRef idx="0">
            <a:scrgbClr r="0" g="0" b="0"/>
          </a:lnRef>
          <a:fillRef idx="0">
            <a:scrgbClr r="0" g="0" b="0"/>
          </a:fillRef>
          <a:effectRef idx="0">
            <a:scrgbClr r="0" g="0" b="0"/>
          </a:effectRef>
          <a:fontRef idx="minor"/>
        </p:style>
        <p:txBody>
          <a:bodyPr lIns="89972" tIns="44986" rIns="89972" bIns="44986">
            <a:noAutofit/>
          </a:bodyPr>
          <a:lstStyle/>
          <a:p>
            <a:pPr algn="just">
              <a:lnSpc>
                <a:spcPct val="100000"/>
              </a:lnSpc>
            </a:pPr>
            <a:r>
              <a:rPr lang="pt-BR" sz="1799" spc="-1" dirty="0">
                <a:solidFill>
                  <a:srgbClr val="000000"/>
                </a:solidFill>
                <a:latin typeface="Arial"/>
                <a:ea typeface="Microsoft YaHei"/>
              </a:rPr>
              <a:t>Todo profissional de saúde em qualquer atendimento, deve oportunizar aos usuários pelo menos um aconselhamento breve para parar de fumar  </a:t>
            </a:r>
            <a:endParaRPr lang="pt-BR" sz="1799" spc="-1" dirty="0">
              <a:latin typeface="Arial"/>
            </a:endParaRPr>
          </a:p>
        </p:txBody>
      </p:sp>
      <p:sp>
        <p:nvSpPr>
          <p:cNvPr id="70" name="Retângulo 69"/>
          <p:cNvSpPr/>
          <p:nvPr/>
        </p:nvSpPr>
        <p:spPr>
          <a:xfrm>
            <a:off x="361300" y="3106921"/>
            <a:ext cx="7917197" cy="601734"/>
          </a:xfrm>
          <a:prstGeom prst="rect">
            <a:avLst/>
          </a:prstGeom>
          <a:noFill/>
          <a:ln w="0">
            <a:noFill/>
          </a:ln>
        </p:spPr>
        <p:style>
          <a:lnRef idx="0">
            <a:scrgbClr r="0" g="0" b="0"/>
          </a:lnRef>
          <a:fillRef idx="0">
            <a:scrgbClr r="0" g="0" b="0"/>
          </a:fillRef>
          <a:effectRef idx="0">
            <a:scrgbClr r="0" g="0" b="0"/>
          </a:effectRef>
          <a:fontRef idx="minor"/>
        </p:style>
        <p:txBody>
          <a:bodyPr lIns="89972" tIns="44986" rIns="89972" bIns="44986">
            <a:noAutofit/>
          </a:bodyPr>
          <a:lstStyle/>
          <a:p>
            <a:pPr algn="just">
              <a:lnSpc>
                <a:spcPct val="100000"/>
              </a:lnSpc>
            </a:pPr>
            <a:r>
              <a:rPr lang="pt-BR" sz="1799" spc="-1" dirty="0">
                <a:solidFill>
                  <a:srgbClr val="000000"/>
                </a:solidFill>
                <a:latin typeface="Arial"/>
                <a:ea typeface="SimSun"/>
              </a:rPr>
              <a:t>A medicação deverá ser prescrita somente aos pacientes cadastrados e frequentando as sessões estruturadas e de manutenção</a:t>
            </a:r>
            <a:endParaRPr lang="pt-BR" sz="1799" spc="-1" dirty="0">
              <a:latin typeface="Arial"/>
            </a:endParaRPr>
          </a:p>
        </p:txBody>
      </p:sp>
      <p:sp>
        <p:nvSpPr>
          <p:cNvPr id="13" name="Retângulo 12"/>
          <p:cNvSpPr/>
          <p:nvPr/>
        </p:nvSpPr>
        <p:spPr>
          <a:xfrm>
            <a:off x="319230" y="90842"/>
            <a:ext cx="8448752" cy="534075"/>
          </a:xfrm>
          <a:prstGeom prst="rect">
            <a:avLst/>
          </a:prstGeom>
          <a:noFill/>
          <a:ln w="0">
            <a:noFill/>
          </a:ln>
        </p:spPr>
        <p:style>
          <a:lnRef idx="0">
            <a:scrgbClr r="0" g="0" b="0"/>
          </a:lnRef>
          <a:fillRef idx="0">
            <a:scrgbClr r="0" g="0" b="0"/>
          </a:fillRef>
          <a:effectRef idx="0">
            <a:scrgbClr r="0" g="0" b="0"/>
          </a:effectRef>
          <a:fontRef idx="minor"/>
        </p:style>
        <p:txBody>
          <a:bodyPr lIns="89972" tIns="46786" rIns="89972" bIns="46786" anchor="ctr">
            <a:noAutofit/>
          </a:bodyPr>
          <a:lstStyle/>
          <a:p>
            <a:pPr algn="ctr">
              <a:tabLst>
                <a:tab pos="0" algn="l"/>
                <a:tab pos="447335" algn="l"/>
                <a:tab pos="896468" algn="l"/>
                <a:tab pos="1345603" algn="l"/>
                <a:tab pos="1794737" algn="l"/>
                <a:tab pos="2243870" algn="l"/>
                <a:tab pos="2693005" algn="l"/>
                <a:tab pos="3142139" algn="l"/>
                <a:tab pos="3591272" algn="l"/>
                <a:tab pos="4040407" algn="l"/>
                <a:tab pos="4489541" algn="l"/>
                <a:tab pos="4938674" algn="l"/>
                <a:tab pos="5387809" algn="l"/>
                <a:tab pos="5836583" algn="l"/>
                <a:tab pos="6285716" algn="l"/>
                <a:tab pos="6734851" algn="l"/>
                <a:tab pos="7183985" algn="l"/>
                <a:tab pos="7633118" algn="l"/>
                <a:tab pos="8082253" algn="l"/>
                <a:tab pos="8531387" algn="l"/>
                <a:tab pos="8980520" algn="l"/>
                <a:tab pos="8982320" algn="l"/>
                <a:tab pos="9431094" algn="l"/>
                <a:tab pos="9880228" algn="l"/>
                <a:tab pos="10329362" algn="l"/>
                <a:tab pos="10778496" algn="l"/>
              </a:tabLst>
            </a:pPr>
            <a:r>
              <a:rPr lang="pt-BR" sz="2800" b="1" spc="-1" dirty="0" smtClean="0">
                <a:solidFill>
                  <a:srgbClr val="3465A4"/>
                </a:solidFill>
                <a:latin typeface="Arial"/>
                <a:ea typeface="Arial"/>
              </a:rPr>
              <a:t>Programa Estadual de Controle do Tabagismo</a:t>
            </a:r>
            <a:endParaRPr lang="pt-BR" sz="2800" spc="-1" dirty="0">
              <a:latin typeface="Arial"/>
            </a:endParaRPr>
          </a:p>
        </p:txBody>
      </p:sp>
      <p:sp>
        <p:nvSpPr>
          <p:cNvPr id="2" name="Retângulo de cantos arredondados 1"/>
          <p:cNvSpPr/>
          <p:nvPr/>
        </p:nvSpPr>
        <p:spPr>
          <a:xfrm>
            <a:off x="107504" y="3799709"/>
            <a:ext cx="7704856" cy="98695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spc="-1" dirty="0">
                <a:solidFill>
                  <a:schemeClr val="tx1"/>
                </a:solidFill>
                <a:ea typeface="Microsoft YaHei"/>
              </a:rPr>
              <a:t>277 municípios paranaenses oferecem o Serviço do Tratamento da Cessação do Tabagismo, código 119 cadastrado em 858 estabelecimentos de saúde do estado</a:t>
            </a:r>
            <a:endParaRPr lang="pt-BR" sz="1600" spc="-1" dirty="0">
              <a:solidFill>
                <a:schemeClr val="tx1"/>
              </a:solidFill>
            </a:endParaRPr>
          </a:p>
          <a:p>
            <a:pPr algn="ctr"/>
            <a:r>
              <a:rPr lang="pt-BR" sz="1200" spc="-1" dirty="0">
                <a:solidFill>
                  <a:schemeClr val="tx1"/>
                </a:solidFill>
                <a:ea typeface="Microsoft YaHei"/>
              </a:rPr>
              <a:t>(</a:t>
            </a:r>
            <a:r>
              <a:rPr lang="pt-BR" sz="1200" spc="-1" dirty="0" smtClean="0">
                <a:solidFill>
                  <a:schemeClr val="tx1"/>
                </a:solidFill>
                <a:ea typeface="Microsoft YaHei"/>
              </a:rPr>
              <a:t>Cadastro </a:t>
            </a:r>
            <a:r>
              <a:rPr lang="pt-BR" sz="1200" spc="-1" dirty="0">
                <a:solidFill>
                  <a:schemeClr val="tx1"/>
                </a:solidFill>
                <a:ea typeface="Microsoft YaHei"/>
              </a:rPr>
              <a:t>Nacional de Estabelecimentos de Saúde – </a:t>
            </a:r>
            <a:r>
              <a:rPr lang="pt-BR" sz="1200" spc="-1" dirty="0" smtClean="0">
                <a:solidFill>
                  <a:schemeClr val="tx1"/>
                </a:solidFill>
                <a:ea typeface="Microsoft YaHei"/>
              </a:rPr>
              <a:t>CNES, 2021)</a:t>
            </a:r>
            <a:endParaRPr lang="pt-BR" sz="1200" spc="-1" dirty="0">
              <a:solidFill>
                <a:schemeClr val="tx1"/>
              </a:solidFill>
            </a:endParaRPr>
          </a:p>
        </p:txBody>
      </p:sp>
    </p:spTree>
    <p:extLst>
      <p:ext uri="{BB962C8B-B14F-4D97-AF65-F5344CB8AC3E}">
        <p14:creationId xmlns="" xmlns:p14="http://schemas.microsoft.com/office/powerpoint/2010/main" val="214348409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aixaDeTexto 97"/>
          <p:cNvSpPr txBox="1"/>
          <p:nvPr/>
        </p:nvSpPr>
        <p:spPr>
          <a:xfrm>
            <a:off x="395536" y="1347614"/>
            <a:ext cx="8640960" cy="2905024"/>
          </a:xfrm>
          <a:prstGeom prst="rect">
            <a:avLst/>
          </a:prstGeom>
          <a:noFill/>
          <a:ln w="0">
            <a:noFill/>
          </a:ln>
        </p:spPr>
        <p:txBody>
          <a:bodyPr lIns="89972" tIns="44986" rIns="89972" bIns="44986">
            <a:noAutofit/>
          </a:bodyPr>
          <a:lstStyle/>
          <a:p>
            <a:pPr>
              <a:lnSpc>
                <a:spcPct val="100000"/>
              </a:lnSpc>
            </a:pPr>
            <a:endParaRPr lang="pt-BR" sz="1799" spc="-1" dirty="0">
              <a:latin typeface="Arial"/>
            </a:endParaRPr>
          </a:p>
          <a:p>
            <a:pPr algn="just"/>
            <a:r>
              <a:rPr lang="pt-BR" sz="2000" spc="-1" dirty="0" smtClean="0">
                <a:latin typeface="Arial"/>
              </a:rPr>
              <a:t>5 UF no Brasil: </a:t>
            </a:r>
            <a:r>
              <a:rPr lang="pt-BR" sz="2000" b="1" spc="-1" dirty="0" smtClean="0">
                <a:latin typeface="Arial"/>
              </a:rPr>
              <a:t>Paraná</a:t>
            </a:r>
            <a:r>
              <a:rPr lang="pt-BR" sz="2000" b="1" spc="-1" dirty="0">
                <a:latin typeface="Arial"/>
              </a:rPr>
              <a:t>, </a:t>
            </a:r>
            <a:r>
              <a:rPr lang="pt-BR" sz="2000" b="1" spc="-1" dirty="0">
                <a:latin typeface="Arial"/>
                <a:ea typeface="Microsoft YaHei"/>
              </a:rPr>
              <a:t>Tocantins, Goiás, Paraíba e Rio de </a:t>
            </a:r>
            <a:r>
              <a:rPr lang="pt-BR" sz="2000" b="1" spc="-1" dirty="0" smtClean="0">
                <a:latin typeface="Arial"/>
                <a:ea typeface="Microsoft YaHei"/>
              </a:rPr>
              <a:t>Janeiro</a:t>
            </a:r>
            <a:endParaRPr lang="pt-BR" sz="2000" spc="-1" dirty="0">
              <a:latin typeface="Arial"/>
              <a:ea typeface="Microsoft YaHei"/>
            </a:endParaRPr>
          </a:p>
          <a:p>
            <a:pPr algn="just"/>
            <a:endParaRPr lang="pt-BR" sz="2000" spc="-1" dirty="0">
              <a:latin typeface="Arial"/>
            </a:endParaRPr>
          </a:p>
          <a:p>
            <a:pPr algn="just"/>
            <a:r>
              <a:rPr lang="pt-BR" sz="2000" b="1" spc="-1" dirty="0">
                <a:latin typeface="Arial"/>
                <a:ea typeface="Microsoft YaHei"/>
              </a:rPr>
              <a:t>Objetivo:</a:t>
            </a:r>
            <a:r>
              <a:rPr lang="pt-BR" sz="2000" spc="-1" dirty="0">
                <a:latin typeface="Arial"/>
                <a:ea typeface="Microsoft YaHei"/>
              </a:rPr>
              <a:t> compreender e analisar as potencialidades e fragilidades de cada </a:t>
            </a:r>
            <a:r>
              <a:rPr lang="pt-BR" sz="2000" spc="-1" dirty="0" smtClean="0">
                <a:latin typeface="Arial"/>
                <a:ea typeface="Microsoft YaHei"/>
              </a:rPr>
              <a:t>Estado para estruturar </a:t>
            </a:r>
            <a:r>
              <a:rPr lang="pt-BR" sz="2000" spc="-1" dirty="0">
                <a:latin typeface="Arial"/>
                <a:ea typeface="Microsoft YaHei"/>
              </a:rPr>
              <a:t>propostas compatíveis e ajustadas aos cenários e regiões apresentadas, viabilizando o desenvolvimento de ações que possam atingir o melhor potencial de cada estado.</a:t>
            </a:r>
            <a:endParaRPr lang="pt-BR" sz="2000" spc="-1" dirty="0">
              <a:latin typeface="Arial"/>
            </a:endParaRPr>
          </a:p>
          <a:p>
            <a:endParaRPr lang="pt-BR" sz="2000" spc="-1" dirty="0">
              <a:latin typeface="Arial"/>
            </a:endParaRPr>
          </a:p>
          <a:p>
            <a:endParaRPr lang="pt-BR" sz="1799" spc="-1" dirty="0">
              <a:latin typeface="Arial"/>
            </a:endParaRPr>
          </a:p>
        </p:txBody>
      </p:sp>
      <p:sp>
        <p:nvSpPr>
          <p:cNvPr id="3" name="Retângulo 2"/>
          <p:cNvSpPr/>
          <p:nvPr/>
        </p:nvSpPr>
        <p:spPr>
          <a:xfrm>
            <a:off x="255990" y="267494"/>
            <a:ext cx="8448752" cy="792088"/>
          </a:xfrm>
          <a:prstGeom prst="rect">
            <a:avLst/>
          </a:prstGeom>
          <a:noFill/>
          <a:ln w="0">
            <a:noFill/>
          </a:ln>
        </p:spPr>
        <p:style>
          <a:lnRef idx="0">
            <a:scrgbClr r="0" g="0" b="0"/>
          </a:lnRef>
          <a:fillRef idx="0">
            <a:scrgbClr r="0" g="0" b="0"/>
          </a:fillRef>
          <a:effectRef idx="0">
            <a:scrgbClr r="0" g="0" b="0"/>
          </a:effectRef>
          <a:fontRef idx="minor"/>
        </p:style>
        <p:txBody>
          <a:bodyPr lIns="89972" tIns="46786" rIns="89972" bIns="46786" anchor="ctr">
            <a:noAutofit/>
          </a:bodyPr>
          <a:lstStyle/>
          <a:p>
            <a:pPr algn="ctr">
              <a:tabLst>
                <a:tab pos="0" algn="l"/>
                <a:tab pos="447335" algn="l"/>
                <a:tab pos="896468" algn="l"/>
                <a:tab pos="1345603" algn="l"/>
                <a:tab pos="1794737" algn="l"/>
                <a:tab pos="2243870" algn="l"/>
                <a:tab pos="2693005" algn="l"/>
                <a:tab pos="3142139" algn="l"/>
                <a:tab pos="3591272" algn="l"/>
                <a:tab pos="4040407" algn="l"/>
                <a:tab pos="4489541" algn="l"/>
                <a:tab pos="4938674" algn="l"/>
                <a:tab pos="5387809" algn="l"/>
                <a:tab pos="5836583" algn="l"/>
                <a:tab pos="6285716" algn="l"/>
                <a:tab pos="6734851" algn="l"/>
                <a:tab pos="7183985" algn="l"/>
                <a:tab pos="7633118" algn="l"/>
                <a:tab pos="8082253" algn="l"/>
                <a:tab pos="8531387" algn="l"/>
                <a:tab pos="8980520" algn="l"/>
                <a:tab pos="8982320" algn="l"/>
                <a:tab pos="9431094" algn="l"/>
                <a:tab pos="9880228" algn="l"/>
                <a:tab pos="10329362" algn="l"/>
                <a:tab pos="10778496" algn="l"/>
              </a:tabLst>
            </a:pPr>
            <a:r>
              <a:rPr lang="pt-BR" sz="2800" b="1" spc="-1" dirty="0">
                <a:solidFill>
                  <a:srgbClr val="3465A4"/>
                </a:solidFill>
                <a:ea typeface="Arial"/>
              </a:rPr>
              <a:t>Projeto de Aprimoramento da Política Nacional de Controle do Tabaco no </a:t>
            </a:r>
            <a:r>
              <a:rPr lang="pt-BR" sz="2800" b="1" spc="-1" dirty="0" smtClean="0">
                <a:solidFill>
                  <a:srgbClr val="3465A4"/>
                </a:solidFill>
                <a:ea typeface="Arial"/>
              </a:rPr>
              <a:t>Brasil</a:t>
            </a:r>
            <a:endParaRPr lang="pt-BR" sz="2800" b="1" spc="-1" dirty="0">
              <a:solidFill>
                <a:srgbClr val="3465A4"/>
              </a:solidFill>
              <a:ea typeface="Arial"/>
            </a:endParaRPr>
          </a:p>
        </p:txBody>
      </p:sp>
    </p:spTree>
    <p:extLst>
      <p:ext uri="{BB962C8B-B14F-4D97-AF65-F5344CB8AC3E}">
        <p14:creationId xmlns="" xmlns:p14="http://schemas.microsoft.com/office/powerpoint/2010/main" val="184615690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p:cNvSpPr>
            <a:spLocks noGrp="1"/>
          </p:cNvSpPr>
          <p:nvPr>
            <p:ph type="subTitle"/>
          </p:nvPr>
        </p:nvSpPr>
        <p:spPr>
          <a:xfrm>
            <a:off x="154875" y="267494"/>
            <a:ext cx="8568952" cy="2982960"/>
          </a:xfrm>
          <a:prstGeom prst="rect">
            <a:avLst/>
          </a:prstGeom>
          <a:noFill/>
          <a:ln w="0">
            <a:noFill/>
          </a:ln>
        </p:spPr>
        <p:style>
          <a:lnRef idx="0">
            <a:scrgbClr r="0" g="0" b="0"/>
          </a:lnRef>
          <a:fillRef idx="0">
            <a:scrgbClr r="0" g="0" b="0"/>
          </a:fillRef>
          <a:effectRef idx="0">
            <a:scrgbClr r="0" g="0" b="0"/>
          </a:effectRef>
          <a:fontRef idx="minor"/>
        </p:style>
        <p:txBody>
          <a:bodyPr lIns="89972" tIns="44986" rIns="89972" bIns="44986">
            <a:noAutofit/>
          </a:bodyPr>
          <a:lstStyle/>
          <a:p>
            <a:pPr algn="ctr">
              <a:lnSpc>
                <a:spcPct val="100000"/>
              </a:lnSpc>
            </a:pPr>
            <a:r>
              <a:rPr lang="pt-BR" sz="3600" spc="-1" dirty="0">
                <a:solidFill>
                  <a:srgbClr val="000000"/>
                </a:solidFill>
                <a:latin typeface="Arial"/>
                <a:ea typeface="DejaVu Sans"/>
              </a:rPr>
              <a:t> </a:t>
            </a:r>
            <a:r>
              <a:rPr lang="pt-BR" sz="3600" spc="-1" dirty="0">
                <a:solidFill>
                  <a:srgbClr val="3465A4"/>
                </a:solidFill>
                <a:latin typeface="Arial"/>
                <a:ea typeface="DejaVu Sans"/>
              </a:rPr>
              <a:t>Panorama do</a:t>
            </a:r>
            <a:r>
              <a:rPr lang="pt-BR" sz="3600" spc="-1" dirty="0">
                <a:solidFill>
                  <a:srgbClr val="3465A4"/>
                </a:solidFill>
                <a:latin typeface="Arial"/>
                <a:ea typeface="Microsoft YaHei"/>
              </a:rPr>
              <a:t> Programa de Controle do Tabagismo no Estado do Paraná </a:t>
            </a:r>
            <a:r>
              <a:rPr lang="pt-BR" sz="3600" spc="-1" dirty="0" smtClean="0">
                <a:solidFill>
                  <a:srgbClr val="3465A4"/>
                </a:solidFill>
                <a:latin typeface="Arial"/>
                <a:ea typeface="Microsoft YaHei"/>
              </a:rPr>
              <a:t>em </a:t>
            </a:r>
            <a:r>
              <a:rPr lang="pt-BR" sz="3600" spc="-1" dirty="0">
                <a:solidFill>
                  <a:srgbClr val="3465A4"/>
                </a:solidFill>
                <a:latin typeface="Arial"/>
                <a:ea typeface="Microsoft YaHei"/>
              </a:rPr>
              <a:t>2019 e durante a </a:t>
            </a:r>
            <a:r>
              <a:rPr lang="pt-BR" sz="3600" spc="-1" dirty="0" smtClean="0">
                <a:solidFill>
                  <a:srgbClr val="3465A4"/>
                </a:solidFill>
                <a:latin typeface="Arial"/>
                <a:ea typeface="Microsoft YaHei"/>
              </a:rPr>
              <a:t>pandemia da Covid-19.                                                                          </a:t>
            </a:r>
            <a:endParaRPr lang="pt-BR" sz="3600" spc="-1" dirty="0">
              <a:latin typeface="Arial"/>
            </a:endParaRPr>
          </a:p>
        </p:txBody>
      </p:sp>
      <p:sp>
        <p:nvSpPr>
          <p:cNvPr id="5" name="Retângulo 4"/>
          <p:cNvSpPr/>
          <p:nvPr/>
        </p:nvSpPr>
        <p:spPr>
          <a:xfrm>
            <a:off x="154875" y="3363838"/>
            <a:ext cx="7369454" cy="1493770"/>
          </a:xfrm>
          <a:prstGeom prst="rect">
            <a:avLst/>
          </a:prstGeom>
          <a:noFill/>
          <a:ln w="0">
            <a:noFill/>
          </a:ln>
        </p:spPr>
        <p:style>
          <a:lnRef idx="0">
            <a:scrgbClr r="0" g="0" b="0"/>
          </a:lnRef>
          <a:fillRef idx="0">
            <a:scrgbClr r="0" g="0" b="0"/>
          </a:fillRef>
          <a:effectRef idx="0">
            <a:scrgbClr r="0" g="0" b="0"/>
          </a:effectRef>
          <a:fontRef idx="minor"/>
        </p:style>
        <p:txBody>
          <a:bodyPr lIns="89972" tIns="44986" rIns="89972" bIns="44986">
            <a:noAutofit/>
          </a:bodyPr>
          <a:lstStyle/>
          <a:p>
            <a:pPr algn="ctr"/>
            <a:r>
              <a:rPr lang="pt-BR" sz="1600" i="1" spc="-1" dirty="0">
                <a:latin typeface="Arial"/>
                <a:ea typeface="Times New Roman"/>
              </a:rPr>
              <a:t>Os dados </a:t>
            </a:r>
            <a:r>
              <a:rPr lang="pt-BR" sz="1600" i="1" spc="-1" dirty="0" smtClean="0">
                <a:latin typeface="Arial"/>
                <a:ea typeface="Times New Roman"/>
              </a:rPr>
              <a:t>desse relatório foram coletados via </a:t>
            </a:r>
            <a:r>
              <a:rPr lang="pt-BR" sz="1600" i="1" spc="-1" dirty="0" err="1">
                <a:latin typeface="Arial"/>
                <a:ea typeface="Times New Roman"/>
              </a:rPr>
              <a:t>LimeSuervey</a:t>
            </a:r>
            <a:r>
              <a:rPr lang="pt-BR" sz="1600" i="1" spc="-1" dirty="0">
                <a:latin typeface="Arial"/>
                <a:ea typeface="Times New Roman"/>
              </a:rPr>
              <a:t>, </a:t>
            </a:r>
            <a:r>
              <a:rPr lang="pt-BR" sz="1600" i="1" spc="-1" dirty="0" smtClean="0">
                <a:latin typeface="Arial"/>
                <a:ea typeface="Times New Roman"/>
              </a:rPr>
              <a:t>por meio de perguntas estruturadas</a:t>
            </a:r>
            <a:r>
              <a:rPr lang="pt-BR" sz="1600" i="1" spc="-1" dirty="0" smtClean="0">
                <a:latin typeface="Arial"/>
                <a:ea typeface="Microsoft YaHei"/>
              </a:rPr>
              <a:t> para coletar </a:t>
            </a:r>
            <a:r>
              <a:rPr lang="pt-BR" sz="1600" i="1" spc="-1" dirty="0">
                <a:latin typeface="Arial"/>
                <a:ea typeface="Microsoft YaHei"/>
              </a:rPr>
              <a:t>respostas </a:t>
            </a:r>
            <a:r>
              <a:rPr lang="pt-BR" sz="1600" i="1" spc="-1" dirty="0" smtClean="0">
                <a:latin typeface="Arial"/>
                <a:ea typeface="Microsoft YaHei"/>
              </a:rPr>
              <a:t>sobre a </a:t>
            </a:r>
            <a:r>
              <a:rPr lang="pt-BR" sz="1600" i="1" spc="-1" dirty="0">
                <a:latin typeface="Arial"/>
                <a:ea typeface="Microsoft YaHei"/>
              </a:rPr>
              <a:t>realidade de cada município </a:t>
            </a:r>
            <a:endParaRPr lang="pt-BR" sz="1600" i="1" spc="-1" dirty="0" smtClean="0">
              <a:latin typeface="Arial"/>
              <a:ea typeface="Microsoft YaHei"/>
            </a:endParaRPr>
          </a:p>
          <a:p>
            <a:pPr algn="ctr"/>
            <a:r>
              <a:rPr lang="pt-BR" sz="1600" i="1" spc="-1" dirty="0" smtClean="0">
                <a:solidFill>
                  <a:srgbClr val="3465A4"/>
                </a:solidFill>
                <a:latin typeface="Arial"/>
                <a:ea typeface="Microsoft YaHei"/>
              </a:rPr>
              <a:t>O formulário </a:t>
            </a:r>
            <a:r>
              <a:rPr lang="pt-BR" sz="1600" i="1" spc="-1" dirty="0">
                <a:solidFill>
                  <a:srgbClr val="3465A4"/>
                </a:solidFill>
                <a:latin typeface="Arial"/>
                <a:ea typeface="Microsoft YaHei"/>
              </a:rPr>
              <a:t>ficou disponível </a:t>
            </a:r>
            <a:r>
              <a:rPr lang="pt-BR" sz="1600" i="1" spc="-1" dirty="0" smtClean="0">
                <a:solidFill>
                  <a:srgbClr val="3465A4"/>
                </a:solidFill>
                <a:latin typeface="Arial"/>
                <a:ea typeface="Microsoft YaHei"/>
              </a:rPr>
              <a:t>para </a:t>
            </a:r>
            <a:r>
              <a:rPr lang="pt-BR" sz="1600" i="1" spc="-1" dirty="0">
                <a:solidFill>
                  <a:srgbClr val="3465A4"/>
                </a:solidFill>
                <a:latin typeface="Arial"/>
                <a:ea typeface="Microsoft YaHei"/>
              </a:rPr>
              <a:t>preenchimento no período do dia 13 a 27 de agosto de 2021.  </a:t>
            </a:r>
            <a:r>
              <a:rPr lang="pt-BR" sz="1600" i="1" spc="-1" dirty="0">
                <a:solidFill>
                  <a:srgbClr val="000000"/>
                </a:solidFill>
                <a:latin typeface="Arial"/>
                <a:ea typeface="Microsoft YaHei"/>
              </a:rPr>
              <a:t>                                   </a:t>
            </a:r>
            <a:endParaRPr lang="pt-BR" sz="1600" i="1" spc="-1" dirty="0">
              <a:latin typeface="Arial"/>
            </a:endParaRPr>
          </a:p>
        </p:txBody>
      </p:sp>
    </p:spTree>
    <p:extLst>
      <p:ext uri="{BB962C8B-B14F-4D97-AF65-F5344CB8AC3E}">
        <p14:creationId xmlns="" xmlns:p14="http://schemas.microsoft.com/office/powerpoint/2010/main" val="2686149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Imagem 102"/>
          <p:cNvPicPr/>
          <p:nvPr/>
        </p:nvPicPr>
        <p:blipFill>
          <a:blip r:embed="rId2"/>
          <a:stretch/>
        </p:blipFill>
        <p:spPr>
          <a:xfrm>
            <a:off x="3851920" y="743641"/>
            <a:ext cx="4743573" cy="3057573"/>
          </a:xfrm>
          <a:prstGeom prst="rect">
            <a:avLst/>
          </a:prstGeom>
          <a:ln w="0">
            <a:noFill/>
          </a:ln>
        </p:spPr>
      </p:pic>
      <p:sp>
        <p:nvSpPr>
          <p:cNvPr id="104" name="Retângulo 103"/>
          <p:cNvSpPr/>
          <p:nvPr/>
        </p:nvSpPr>
        <p:spPr>
          <a:xfrm>
            <a:off x="375796" y="915566"/>
            <a:ext cx="2879111" cy="3598169"/>
          </a:xfrm>
          <a:prstGeom prst="rect">
            <a:avLst/>
          </a:prstGeom>
          <a:noFill/>
          <a:ln w="0">
            <a:noFill/>
          </a:ln>
        </p:spPr>
        <p:style>
          <a:lnRef idx="0">
            <a:scrgbClr r="0" g="0" b="0"/>
          </a:lnRef>
          <a:fillRef idx="0">
            <a:scrgbClr r="0" g="0" b="0"/>
          </a:fillRef>
          <a:effectRef idx="0">
            <a:scrgbClr r="0" g="0" b="0"/>
          </a:effectRef>
          <a:fontRef idx="minor"/>
        </p:style>
        <p:txBody>
          <a:bodyPr lIns="89972" tIns="44986" rIns="89972" bIns="44986">
            <a:noAutofit/>
          </a:bodyPr>
          <a:lstStyle/>
          <a:p>
            <a:pPr algn="ctr">
              <a:lnSpc>
                <a:spcPct val="150000"/>
              </a:lnSpc>
            </a:pPr>
            <a:r>
              <a:rPr lang="pt-BR" sz="1600" spc="-1" dirty="0">
                <a:solidFill>
                  <a:srgbClr val="000033"/>
                </a:solidFill>
                <a:latin typeface="Arial"/>
                <a:ea typeface="Microsoft YaHei"/>
              </a:rPr>
              <a:t> </a:t>
            </a:r>
            <a:r>
              <a:rPr lang="pt-BR" sz="1499" spc="-1" dirty="0">
                <a:solidFill>
                  <a:srgbClr val="000033"/>
                </a:solidFill>
                <a:latin typeface="Arial"/>
                <a:ea typeface="Microsoft YaHei"/>
              </a:rPr>
              <a:t>Dos </a:t>
            </a:r>
            <a:r>
              <a:rPr lang="pt-BR" sz="1499" b="1" spc="-1" dirty="0">
                <a:solidFill>
                  <a:srgbClr val="000033"/>
                </a:solidFill>
                <a:latin typeface="Arial"/>
                <a:ea typeface="Microsoft YaHei"/>
              </a:rPr>
              <a:t>308 </a:t>
            </a:r>
            <a:r>
              <a:rPr lang="pt-BR" sz="1499" spc="-1" dirty="0">
                <a:solidFill>
                  <a:srgbClr val="000033"/>
                </a:solidFill>
                <a:latin typeface="Arial"/>
                <a:ea typeface="Microsoft YaHei"/>
              </a:rPr>
              <a:t>municípios que responderam o formulário: 64% (</a:t>
            </a:r>
            <a:r>
              <a:rPr lang="pt-BR" sz="1499" spc="-1" dirty="0" smtClean="0">
                <a:solidFill>
                  <a:srgbClr val="000033"/>
                </a:solidFill>
                <a:latin typeface="Arial"/>
                <a:ea typeface="Microsoft YaHei"/>
              </a:rPr>
              <a:t>198) afirmaram </a:t>
            </a:r>
            <a:r>
              <a:rPr lang="pt-BR" sz="1499" spc="-1" dirty="0">
                <a:solidFill>
                  <a:srgbClr val="000033"/>
                </a:solidFill>
                <a:latin typeface="Arial"/>
                <a:ea typeface="Microsoft YaHei"/>
              </a:rPr>
              <a:t>que tem o PECT implantado </a:t>
            </a:r>
            <a:r>
              <a:rPr lang="pt-BR" sz="1499" spc="-1" dirty="0" smtClean="0">
                <a:solidFill>
                  <a:srgbClr val="000033"/>
                </a:solidFill>
                <a:latin typeface="Arial"/>
                <a:ea typeface="Microsoft YaHei"/>
              </a:rPr>
              <a:t>e </a:t>
            </a:r>
            <a:r>
              <a:rPr lang="pt-BR" sz="1499" spc="-1" dirty="0">
                <a:solidFill>
                  <a:srgbClr val="000033"/>
                </a:solidFill>
                <a:latin typeface="Arial"/>
                <a:ea typeface="Microsoft YaHei"/>
              </a:rPr>
              <a:t>36% (110), afirmaram que </a:t>
            </a:r>
            <a:r>
              <a:rPr lang="pt-BR" sz="1499" spc="-1" dirty="0" smtClean="0">
                <a:solidFill>
                  <a:srgbClr val="000033"/>
                </a:solidFill>
                <a:latin typeface="Arial"/>
                <a:ea typeface="Microsoft YaHei"/>
              </a:rPr>
              <a:t>não possuem.</a:t>
            </a:r>
            <a:endParaRPr lang="pt-BR" sz="1499" spc="-1" dirty="0">
              <a:latin typeface="Arial"/>
            </a:endParaRPr>
          </a:p>
          <a:p>
            <a:pPr algn="ctr">
              <a:lnSpc>
                <a:spcPct val="150000"/>
              </a:lnSpc>
            </a:pPr>
            <a:r>
              <a:rPr lang="pt-BR" sz="1499" spc="-1" dirty="0">
                <a:solidFill>
                  <a:srgbClr val="000033"/>
                </a:solidFill>
                <a:latin typeface="Arial"/>
                <a:ea typeface="Microsoft YaHei"/>
              </a:rPr>
              <a:t> </a:t>
            </a:r>
            <a:endParaRPr lang="pt-BR" sz="1499" spc="-1" dirty="0">
              <a:latin typeface="Arial"/>
            </a:endParaRPr>
          </a:p>
          <a:p>
            <a:pPr algn="ctr">
              <a:lnSpc>
                <a:spcPct val="150000"/>
              </a:lnSpc>
            </a:pPr>
            <a:r>
              <a:rPr lang="pt-BR" sz="1499" spc="-1" dirty="0">
                <a:solidFill>
                  <a:srgbClr val="000033"/>
                </a:solidFill>
                <a:latin typeface="Arial"/>
                <a:ea typeface="Microsoft YaHei"/>
              </a:rPr>
              <a:t>No CNES, estão cadastrados 277 municípios com o Serviço Especializado de Controle do Tabagismo, código 119</a:t>
            </a:r>
            <a:endParaRPr lang="pt-BR" sz="1499" spc="-1" dirty="0">
              <a:latin typeface="Arial"/>
            </a:endParaRPr>
          </a:p>
        </p:txBody>
      </p:sp>
      <p:sp>
        <p:nvSpPr>
          <p:cNvPr id="105" name="Retângulo 104"/>
          <p:cNvSpPr/>
          <p:nvPr/>
        </p:nvSpPr>
        <p:spPr>
          <a:xfrm>
            <a:off x="361300" y="179945"/>
            <a:ext cx="8456310" cy="358809"/>
          </a:xfrm>
          <a:prstGeom prst="rect">
            <a:avLst/>
          </a:prstGeom>
          <a:noFill/>
          <a:ln w="0">
            <a:noFill/>
          </a:ln>
        </p:spPr>
        <p:style>
          <a:lnRef idx="0">
            <a:scrgbClr r="0" g="0" b="0"/>
          </a:lnRef>
          <a:fillRef idx="0">
            <a:scrgbClr r="0" g="0" b="0"/>
          </a:fillRef>
          <a:effectRef idx="0">
            <a:scrgbClr r="0" g="0" b="0"/>
          </a:effectRef>
          <a:fontRef idx="minor"/>
        </p:style>
        <p:txBody>
          <a:bodyPr lIns="89972" tIns="44986" rIns="89972" bIns="44986">
            <a:noAutofit/>
          </a:bodyPr>
          <a:lstStyle/>
          <a:p>
            <a:pPr>
              <a:lnSpc>
                <a:spcPct val="100000"/>
              </a:lnSpc>
            </a:pPr>
            <a:r>
              <a:rPr lang="pt-BR" spc="-1" dirty="0">
                <a:solidFill>
                  <a:srgbClr val="3465A4"/>
                </a:solidFill>
                <a:latin typeface="Arial"/>
                <a:ea typeface="DejaVu Sans"/>
              </a:rPr>
              <a:t>Panorama do</a:t>
            </a:r>
            <a:r>
              <a:rPr lang="pt-BR" spc="-1" dirty="0">
                <a:solidFill>
                  <a:srgbClr val="3465A4"/>
                </a:solidFill>
                <a:latin typeface="Arial"/>
                <a:ea typeface="Microsoft YaHei"/>
              </a:rPr>
              <a:t> Programa de Controle do Tabagismo no Estado do Paraná (PECT)</a:t>
            </a:r>
            <a:endParaRPr lang="pt-BR" spc="-1" dirty="0">
              <a:latin typeface="Arial"/>
            </a:endParaRPr>
          </a:p>
        </p:txBody>
      </p:sp>
    </p:spTree>
    <p:extLst>
      <p:ext uri="{BB962C8B-B14F-4D97-AF65-F5344CB8AC3E}">
        <p14:creationId xmlns="" xmlns:p14="http://schemas.microsoft.com/office/powerpoint/2010/main" val="374156491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Imagem 107"/>
          <p:cNvPicPr/>
          <p:nvPr/>
        </p:nvPicPr>
        <p:blipFill>
          <a:blip r:embed="rId2"/>
          <a:stretch/>
        </p:blipFill>
        <p:spPr>
          <a:xfrm>
            <a:off x="395536" y="267494"/>
            <a:ext cx="7128792" cy="3816424"/>
          </a:xfrm>
          <a:prstGeom prst="rect">
            <a:avLst/>
          </a:prstGeom>
          <a:ln w="0">
            <a:noFill/>
          </a:ln>
        </p:spPr>
      </p:pic>
    </p:spTree>
    <p:extLst>
      <p:ext uri="{BB962C8B-B14F-4D97-AF65-F5344CB8AC3E}">
        <p14:creationId xmlns="" xmlns:p14="http://schemas.microsoft.com/office/powerpoint/2010/main" val="265937780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Imagem 113"/>
          <p:cNvPicPr/>
          <p:nvPr/>
        </p:nvPicPr>
        <p:blipFill>
          <a:blip r:embed="rId2"/>
          <a:stretch/>
        </p:blipFill>
        <p:spPr>
          <a:xfrm>
            <a:off x="179512" y="339502"/>
            <a:ext cx="6912768" cy="4032448"/>
          </a:xfrm>
          <a:prstGeom prst="rect">
            <a:avLst/>
          </a:prstGeom>
          <a:ln w="0">
            <a:noFill/>
          </a:ln>
        </p:spPr>
      </p:pic>
      <p:sp>
        <p:nvSpPr>
          <p:cNvPr id="5" name="Retângulo 4"/>
          <p:cNvSpPr/>
          <p:nvPr/>
        </p:nvSpPr>
        <p:spPr>
          <a:xfrm>
            <a:off x="467545" y="354380"/>
            <a:ext cx="6480720" cy="467093"/>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89972" tIns="44986" rIns="89972" bIns="44986">
            <a:noAutofit/>
          </a:bodyPr>
          <a:lstStyle/>
          <a:p>
            <a:pPr>
              <a:lnSpc>
                <a:spcPct val="100000"/>
              </a:lnSpc>
            </a:pPr>
            <a:r>
              <a:rPr lang="pt-BR" sz="1799" spc="-1" dirty="0">
                <a:solidFill>
                  <a:srgbClr val="000000"/>
                </a:solidFill>
                <a:latin typeface="Arial"/>
                <a:ea typeface="DejaVu Sans"/>
              </a:rPr>
              <a:t>   </a:t>
            </a:r>
            <a:r>
              <a:rPr lang="pt-BR" sz="1799" b="1" spc="-1" dirty="0" smtClean="0">
                <a:solidFill>
                  <a:srgbClr val="3465A4"/>
                </a:solidFill>
                <a:latin typeface="Arial"/>
                <a:ea typeface="DejaVu Sans"/>
              </a:rPr>
              <a:t>A pandemia causou impactos no </a:t>
            </a:r>
            <a:r>
              <a:rPr lang="pt-BR" sz="1799" b="1" spc="-1" dirty="0" smtClean="0">
                <a:solidFill>
                  <a:srgbClr val="3465A4"/>
                </a:solidFill>
                <a:latin typeface="Arial"/>
                <a:ea typeface="Microsoft YaHei"/>
              </a:rPr>
              <a:t>PECT? </a:t>
            </a:r>
            <a:r>
              <a:rPr lang="pt-BR" sz="1799" spc="-1" dirty="0" smtClean="0">
                <a:solidFill>
                  <a:srgbClr val="3465A4"/>
                </a:solidFill>
                <a:latin typeface="Arial"/>
                <a:ea typeface="Microsoft YaHei"/>
              </a:rPr>
              <a:t>                                                          </a:t>
            </a:r>
            <a:endParaRPr lang="pt-BR" sz="1799" spc="-1" dirty="0">
              <a:latin typeface="Arial"/>
            </a:endParaRPr>
          </a:p>
        </p:txBody>
      </p:sp>
    </p:spTree>
    <p:extLst>
      <p:ext uri="{BB962C8B-B14F-4D97-AF65-F5344CB8AC3E}">
        <p14:creationId xmlns="" xmlns:p14="http://schemas.microsoft.com/office/powerpoint/2010/main" val="224786612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Imagem 115"/>
          <p:cNvPicPr/>
          <p:nvPr/>
        </p:nvPicPr>
        <p:blipFill>
          <a:blip r:embed="rId2"/>
          <a:stretch/>
        </p:blipFill>
        <p:spPr>
          <a:xfrm>
            <a:off x="433457" y="699542"/>
            <a:ext cx="7628745" cy="3238280"/>
          </a:xfrm>
          <a:prstGeom prst="rect">
            <a:avLst/>
          </a:prstGeom>
          <a:ln w="0">
            <a:noFill/>
          </a:ln>
        </p:spPr>
      </p:pic>
      <p:sp>
        <p:nvSpPr>
          <p:cNvPr id="115" name="Retângulo 114"/>
          <p:cNvSpPr/>
          <p:nvPr/>
        </p:nvSpPr>
        <p:spPr>
          <a:xfrm>
            <a:off x="433457" y="723692"/>
            <a:ext cx="7916477" cy="467093"/>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89972" tIns="44986" rIns="89972" bIns="44986">
            <a:noAutofit/>
          </a:bodyPr>
          <a:lstStyle/>
          <a:p>
            <a:pPr>
              <a:lnSpc>
                <a:spcPct val="100000"/>
              </a:lnSpc>
            </a:pPr>
            <a:r>
              <a:rPr lang="pt-BR" sz="1799" spc="-1" dirty="0">
                <a:solidFill>
                  <a:srgbClr val="000000"/>
                </a:solidFill>
                <a:latin typeface="Arial"/>
                <a:ea typeface="DejaVu Sans"/>
              </a:rPr>
              <a:t>   </a:t>
            </a:r>
            <a:r>
              <a:rPr lang="pt-BR" sz="1799" b="1" spc="-1" dirty="0">
                <a:solidFill>
                  <a:srgbClr val="3465A4"/>
                </a:solidFill>
                <a:latin typeface="Arial"/>
                <a:ea typeface="DejaVu Sans"/>
              </a:rPr>
              <a:t>I</a:t>
            </a:r>
            <a:r>
              <a:rPr lang="pt-BR" sz="1799" b="1" spc="-1" dirty="0">
                <a:solidFill>
                  <a:srgbClr val="3465A4"/>
                </a:solidFill>
                <a:latin typeface="Arial"/>
                <a:ea typeface="Microsoft YaHei"/>
              </a:rPr>
              <a:t>mpacto da </a:t>
            </a:r>
            <a:r>
              <a:rPr lang="pt-BR" sz="1799" b="1" spc="-1" dirty="0" smtClean="0">
                <a:solidFill>
                  <a:srgbClr val="3465A4"/>
                </a:solidFill>
                <a:latin typeface="Arial"/>
                <a:ea typeface="Microsoft YaHei"/>
              </a:rPr>
              <a:t>pandemia nos municípios em relação ao PECT </a:t>
            </a:r>
            <a:r>
              <a:rPr lang="pt-BR" sz="1799" spc="-1" dirty="0" smtClean="0">
                <a:solidFill>
                  <a:srgbClr val="3465A4"/>
                </a:solidFill>
                <a:latin typeface="Arial"/>
                <a:ea typeface="Microsoft YaHei"/>
              </a:rPr>
              <a:t>                                                          </a:t>
            </a:r>
            <a:endParaRPr lang="pt-BR" sz="1799" spc="-1" dirty="0">
              <a:latin typeface="Arial"/>
            </a:endParaRPr>
          </a:p>
        </p:txBody>
      </p:sp>
    </p:spTree>
    <p:extLst>
      <p:ext uri="{BB962C8B-B14F-4D97-AF65-F5344CB8AC3E}">
        <p14:creationId xmlns="" xmlns:p14="http://schemas.microsoft.com/office/powerpoint/2010/main" val="360262675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4696" y="97188"/>
            <a:ext cx="8229240" cy="858600"/>
          </a:xfrm>
        </p:spPr>
        <p:txBody>
          <a:bodyPr/>
          <a:lstStyle/>
          <a:p>
            <a:pPr algn="ctr"/>
            <a:r>
              <a:rPr lang="pt-BR" sz="3200" b="1" dirty="0" smtClean="0">
                <a:solidFill>
                  <a:srgbClr val="C00000"/>
                </a:solidFill>
                <a:latin typeface="+mn-lt"/>
              </a:rPr>
              <a:t>Tabagismo – O que é?</a:t>
            </a:r>
            <a:endParaRPr lang="pt-BR" sz="3200" b="1" dirty="0">
              <a:solidFill>
                <a:srgbClr val="C00000"/>
              </a:solidFill>
              <a:latin typeface="+mn-lt"/>
            </a:endParaRPr>
          </a:p>
        </p:txBody>
      </p:sp>
      <p:sp>
        <p:nvSpPr>
          <p:cNvPr id="3" name="Subtítulo 2"/>
          <p:cNvSpPr>
            <a:spLocks noGrp="1"/>
          </p:cNvSpPr>
          <p:nvPr>
            <p:ph type="subTitle"/>
          </p:nvPr>
        </p:nvSpPr>
        <p:spPr>
          <a:xfrm>
            <a:off x="442992" y="1063800"/>
            <a:ext cx="8229240" cy="1435942"/>
          </a:xfrm>
        </p:spPr>
        <p:txBody>
          <a:bodyPr anchor="t"/>
          <a:lstStyle/>
          <a:p>
            <a:pPr marL="285750" indent="-285750" algn="just">
              <a:buFont typeface="Arial" panose="020B0604020202020204" pitchFamily="34" charset="0"/>
              <a:buChar char="•"/>
            </a:pPr>
            <a:r>
              <a:rPr lang="pt-BR" dirty="0" smtClean="0"/>
              <a:t>É um FATOR DE RISCO para cerca de 50 doenças </a:t>
            </a:r>
          </a:p>
          <a:p>
            <a:pPr algn="just"/>
            <a:r>
              <a:rPr lang="pt-BR" dirty="0" smtClean="0"/>
              <a:t>Principalmente para as Doenças Crônicas Não Transmissíveis (Câncer, Diabetes, Doenças Cardiovasculares e Doença Pulmonar Crônica) (WHO, 2013)</a:t>
            </a:r>
          </a:p>
          <a:p>
            <a:pPr algn="just"/>
            <a:endParaRPr lang="pt-BR" dirty="0"/>
          </a:p>
          <a:p>
            <a:pPr marL="285750" indent="-285750" algn="just">
              <a:buFont typeface="Wingdings" panose="05000000000000000000" pitchFamily="2" charset="2"/>
              <a:buChar char="§"/>
            </a:pPr>
            <a:r>
              <a:rPr lang="pt-BR" dirty="0" smtClean="0"/>
              <a:t>Maior causa isolada evitável de mortes precoces no mundo; Covid-19</a:t>
            </a:r>
          </a:p>
          <a:p>
            <a:pPr marL="285750" indent="-285750" algn="just">
              <a:buFont typeface="Wingdings" panose="05000000000000000000" pitchFamily="2" charset="2"/>
              <a:buChar char="§"/>
            </a:pPr>
            <a:endParaRPr lang="pt-BR" dirty="0"/>
          </a:p>
          <a:p>
            <a:pPr marL="285750" indent="-285750" algn="just">
              <a:buFont typeface="Wingdings" panose="05000000000000000000" pitchFamily="2" charset="2"/>
              <a:buChar char="§"/>
            </a:pPr>
            <a:endParaRPr lang="pt-BR" dirty="0" smtClean="0"/>
          </a:p>
          <a:p>
            <a:pPr marL="285750" indent="-285750" algn="just">
              <a:buFont typeface="Wingdings" panose="05000000000000000000" pitchFamily="2" charset="2"/>
              <a:buChar char="§"/>
            </a:pPr>
            <a:endParaRPr lang="pt-BR" dirty="0"/>
          </a:p>
          <a:p>
            <a:pPr marL="285750" indent="-285750" algn="just">
              <a:buFont typeface="Wingdings" panose="05000000000000000000" pitchFamily="2" charset="2"/>
              <a:buChar char="§"/>
            </a:pPr>
            <a:endParaRPr lang="pt-BR" dirty="0"/>
          </a:p>
        </p:txBody>
      </p:sp>
      <p:sp>
        <p:nvSpPr>
          <p:cNvPr id="4" name="Retângulo de cantos arredondados 3"/>
          <p:cNvSpPr/>
          <p:nvPr/>
        </p:nvSpPr>
        <p:spPr>
          <a:xfrm>
            <a:off x="251520" y="2715766"/>
            <a:ext cx="6768752" cy="100811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t>Doença causada pela dependência à Nicotina – DROGA PSICOATIVA</a:t>
            </a:r>
          </a:p>
          <a:p>
            <a:pPr algn="ctr"/>
            <a:r>
              <a:rPr lang="pt-BR" sz="1600" dirty="0" smtClean="0"/>
              <a:t>Grupo de transtornos mentais e de comportamento decorrentes do uso de substância psicoativa da CID-10 revisão (F17)</a:t>
            </a:r>
            <a:endParaRPr lang="pt-BR" sz="1600" dirty="0"/>
          </a:p>
        </p:txBody>
      </p:sp>
      <p:sp>
        <p:nvSpPr>
          <p:cNvPr id="5" name="Elipse 4"/>
          <p:cNvSpPr/>
          <p:nvPr/>
        </p:nvSpPr>
        <p:spPr>
          <a:xfrm>
            <a:off x="7020272" y="2561580"/>
            <a:ext cx="2089904" cy="115212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&gt; 7000 substâncias tóxicas</a:t>
            </a:r>
            <a:endParaRPr lang="pt-BR" dirty="0"/>
          </a:p>
        </p:txBody>
      </p:sp>
      <p:pic>
        <p:nvPicPr>
          <p:cNvPr id="6" name="Imagem 5"/>
          <p:cNvPicPr>
            <a:picLocks noChangeAspect="1"/>
          </p:cNvPicPr>
          <p:nvPr/>
        </p:nvPicPr>
        <p:blipFill>
          <a:blip r:embed="rId2"/>
          <a:stretch>
            <a:fillRect/>
          </a:stretch>
        </p:blipFill>
        <p:spPr>
          <a:xfrm>
            <a:off x="1403648" y="3878064"/>
            <a:ext cx="5238750" cy="895350"/>
          </a:xfrm>
          <a:prstGeom prst="rect">
            <a:avLst/>
          </a:prstGeom>
        </p:spPr>
      </p:pic>
    </p:spTree>
    <p:extLst>
      <p:ext uri="{BB962C8B-B14F-4D97-AF65-F5344CB8AC3E}">
        <p14:creationId xmlns="" xmlns:p14="http://schemas.microsoft.com/office/powerpoint/2010/main" val="3280673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tângulo 116"/>
          <p:cNvSpPr/>
          <p:nvPr/>
        </p:nvSpPr>
        <p:spPr>
          <a:xfrm>
            <a:off x="395536" y="163149"/>
            <a:ext cx="8276366" cy="601015"/>
          </a:xfrm>
          <a:prstGeom prst="rect">
            <a:avLst/>
          </a:prstGeom>
          <a:noFill/>
          <a:ln w="0">
            <a:noFill/>
          </a:ln>
        </p:spPr>
        <p:style>
          <a:lnRef idx="0">
            <a:scrgbClr r="0" g="0" b="0"/>
          </a:lnRef>
          <a:fillRef idx="0">
            <a:scrgbClr r="0" g="0" b="0"/>
          </a:fillRef>
          <a:effectRef idx="0">
            <a:scrgbClr r="0" g="0" b="0"/>
          </a:effectRef>
          <a:fontRef idx="minor"/>
        </p:style>
        <p:txBody>
          <a:bodyPr lIns="89972" tIns="44986" rIns="89972" bIns="44986">
            <a:noAutofit/>
          </a:bodyPr>
          <a:lstStyle/>
          <a:p>
            <a:pPr algn="ctr">
              <a:lnSpc>
                <a:spcPct val="100000"/>
              </a:lnSpc>
            </a:pPr>
            <a:r>
              <a:rPr lang="pt-BR" sz="1799" spc="-1" dirty="0">
                <a:solidFill>
                  <a:srgbClr val="000000"/>
                </a:solidFill>
                <a:latin typeface="Arial"/>
                <a:ea typeface="DejaVu Sans"/>
              </a:rPr>
              <a:t> </a:t>
            </a:r>
            <a:r>
              <a:rPr lang="pt-BR" sz="1799" spc="-1" dirty="0">
                <a:solidFill>
                  <a:srgbClr val="3465A4"/>
                </a:solidFill>
                <a:latin typeface="Arial"/>
                <a:ea typeface="DejaVu Sans"/>
              </a:rPr>
              <a:t>R</a:t>
            </a:r>
            <a:r>
              <a:rPr lang="pt-BR" sz="1799" spc="-1" dirty="0">
                <a:solidFill>
                  <a:srgbClr val="3465A4"/>
                </a:solidFill>
                <a:latin typeface="Arial"/>
                <a:ea typeface="Microsoft YaHei"/>
              </a:rPr>
              <a:t>emanejamento de profissionais do PECT, para as atividades da COVID19,       em percentual e números nos municípios, de janeiro a junho de 2021          </a:t>
            </a:r>
            <a:endParaRPr lang="pt-BR" sz="1799" spc="-1" dirty="0">
              <a:latin typeface="Arial"/>
            </a:endParaRPr>
          </a:p>
        </p:txBody>
      </p:sp>
      <p:sp>
        <p:nvSpPr>
          <p:cNvPr id="118" name="Retângulo 117"/>
          <p:cNvSpPr/>
          <p:nvPr/>
        </p:nvSpPr>
        <p:spPr>
          <a:xfrm>
            <a:off x="181356" y="782038"/>
            <a:ext cx="3598169" cy="4437431"/>
          </a:xfrm>
          <a:prstGeom prst="rect">
            <a:avLst/>
          </a:prstGeom>
          <a:noFill/>
          <a:ln w="0">
            <a:noFill/>
          </a:ln>
        </p:spPr>
        <p:style>
          <a:lnRef idx="0">
            <a:scrgbClr r="0" g="0" b="0"/>
          </a:lnRef>
          <a:fillRef idx="0">
            <a:scrgbClr r="0" g="0" b="0"/>
          </a:fillRef>
          <a:effectRef idx="0">
            <a:scrgbClr r="0" g="0" b="0"/>
          </a:effectRef>
          <a:fontRef idx="minor"/>
        </p:style>
        <p:txBody>
          <a:bodyPr lIns="89972" tIns="44986" rIns="89972" bIns="44986">
            <a:noAutofit/>
          </a:bodyPr>
          <a:lstStyle/>
          <a:p>
            <a:pPr>
              <a:lnSpc>
                <a:spcPct val="150000"/>
              </a:lnSpc>
            </a:pPr>
            <a:r>
              <a:rPr lang="pt-BR" sz="1499" spc="-1">
                <a:solidFill>
                  <a:srgbClr val="000000"/>
                </a:solidFill>
                <a:latin typeface="Arial"/>
                <a:ea typeface="Microsoft YaHei"/>
              </a:rPr>
              <a:t>, </a:t>
            </a:r>
            <a:endParaRPr lang="pt-BR" sz="1499" spc="-1">
              <a:latin typeface="Arial"/>
            </a:endParaRPr>
          </a:p>
          <a:p>
            <a:pPr>
              <a:lnSpc>
                <a:spcPct val="100000"/>
              </a:lnSpc>
            </a:pPr>
            <a:endParaRPr lang="pt-BR" sz="1499" spc="-1">
              <a:latin typeface="Arial"/>
            </a:endParaRPr>
          </a:p>
          <a:p>
            <a:pPr>
              <a:lnSpc>
                <a:spcPct val="100000"/>
              </a:lnSpc>
            </a:pPr>
            <a:r>
              <a:rPr lang="pt-BR" sz="1799" spc="-1">
                <a:solidFill>
                  <a:srgbClr val="000000"/>
                </a:solidFill>
                <a:latin typeface="Arial"/>
                <a:ea typeface="Microsoft YaHei"/>
              </a:rPr>
              <a:t>                                                  </a:t>
            </a:r>
            <a:endParaRPr lang="pt-BR" sz="1799" spc="-1">
              <a:latin typeface="Arial"/>
            </a:endParaRPr>
          </a:p>
        </p:txBody>
      </p:sp>
      <p:pic>
        <p:nvPicPr>
          <p:cNvPr id="119" name="Imagem 118"/>
          <p:cNvPicPr/>
          <p:nvPr/>
        </p:nvPicPr>
        <p:blipFill>
          <a:blip r:embed="rId2"/>
          <a:stretch/>
        </p:blipFill>
        <p:spPr>
          <a:xfrm>
            <a:off x="436181" y="1203598"/>
            <a:ext cx="6008027" cy="3168352"/>
          </a:xfrm>
          <a:prstGeom prst="rect">
            <a:avLst/>
          </a:prstGeom>
          <a:ln w="0">
            <a:noFill/>
          </a:ln>
        </p:spPr>
      </p:pic>
    </p:spTree>
    <p:extLst>
      <p:ext uri="{BB962C8B-B14F-4D97-AF65-F5344CB8AC3E}">
        <p14:creationId xmlns="" xmlns:p14="http://schemas.microsoft.com/office/powerpoint/2010/main" val="367461580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Imagem 122"/>
          <p:cNvPicPr/>
          <p:nvPr/>
        </p:nvPicPr>
        <p:blipFill>
          <a:blip r:embed="rId2"/>
          <a:stretch/>
        </p:blipFill>
        <p:spPr>
          <a:xfrm>
            <a:off x="755576" y="179404"/>
            <a:ext cx="6624736" cy="3977213"/>
          </a:xfrm>
          <a:prstGeom prst="rect">
            <a:avLst/>
          </a:prstGeom>
          <a:ln w="0">
            <a:noFill/>
          </a:ln>
        </p:spPr>
      </p:pic>
      <p:sp>
        <p:nvSpPr>
          <p:cNvPr id="6" name="Retângulo 5"/>
          <p:cNvSpPr/>
          <p:nvPr/>
        </p:nvSpPr>
        <p:spPr>
          <a:xfrm>
            <a:off x="6516216" y="3363838"/>
            <a:ext cx="1152128"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571472" y="4572014"/>
            <a:ext cx="5500726" cy="276999"/>
          </a:xfrm>
          <a:prstGeom prst="rect">
            <a:avLst/>
          </a:prstGeom>
          <a:noFill/>
        </p:spPr>
        <p:txBody>
          <a:bodyPr wrap="square" rtlCol="0">
            <a:spAutoFit/>
          </a:bodyPr>
          <a:lstStyle/>
          <a:p>
            <a:r>
              <a:rPr lang="pt-BR" sz="1200" dirty="0" smtClean="0"/>
              <a:t>Fonte: Relatórios quadrimestrais do INCA/MS</a:t>
            </a:r>
            <a:endParaRPr lang="pt-BR" sz="1200" dirty="0"/>
          </a:p>
        </p:txBody>
      </p:sp>
    </p:spTree>
    <p:extLst>
      <p:ext uri="{BB962C8B-B14F-4D97-AF65-F5344CB8AC3E}">
        <p14:creationId xmlns="" xmlns:p14="http://schemas.microsoft.com/office/powerpoint/2010/main" val="305761035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Imagem 121"/>
          <p:cNvPicPr/>
          <p:nvPr/>
        </p:nvPicPr>
        <p:blipFill>
          <a:blip r:embed="rId2"/>
          <a:stretch/>
        </p:blipFill>
        <p:spPr>
          <a:xfrm>
            <a:off x="539552" y="411510"/>
            <a:ext cx="6336704" cy="4104456"/>
          </a:xfrm>
          <a:prstGeom prst="rect">
            <a:avLst/>
          </a:prstGeom>
          <a:ln w="0">
            <a:noFill/>
          </a:ln>
        </p:spPr>
      </p:pic>
      <p:sp>
        <p:nvSpPr>
          <p:cNvPr id="2" name="Retângulo 1"/>
          <p:cNvSpPr/>
          <p:nvPr/>
        </p:nvSpPr>
        <p:spPr>
          <a:xfrm>
            <a:off x="6012160" y="3795886"/>
            <a:ext cx="1152128"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571472" y="4572014"/>
            <a:ext cx="5500726" cy="276999"/>
          </a:xfrm>
          <a:prstGeom prst="rect">
            <a:avLst/>
          </a:prstGeom>
          <a:noFill/>
        </p:spPr>
        <p:txBody>
          <a:bodyPr wrap="square" rtlCol="0">
            <a:spAutoFit/>
          </a:bodyPr>
          <a:lstStyle/>
          <a:p>
            <a:r>
              <a:rPr lang="pt-BR" sz="1200" dirty="0" smtClean="0"/>
              <a:t>Fonte: Relatórios quadrimestrais do INCA/MS</a:t>
            </a:r>
            <a:endParaRPr lang="pt-BR" sz="1200" dirty="0"/>
          </a:p>
        </p:txBody>
      </p:sp>
    </p:spTree>
    <p:extLst>
      <p:ext uri="{BB962C8B-B14F-4D97-AF65-F5344CB8AC3E}">
        <p14:creationId xmlns="" xmlns:p14="http://schemas.microsoft.com/office/powerpoint/2010/main" val="325557858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tângulo 126"/>
          <p:cNvSpPr/>
          <p:nvPr/>
        </p:nvSpPr>
        <p:spPr>
          <a:xfrm>
            <a:off x="541244" y="179945"/>
            <a:ext cx="8096421" cy="358809"/>
          </a:xfrm>
          <a:prstGeom prst="rect">
            <a:avLst/>
          </a:prstGeom>
          <a:noFill/>
          <a:ln w="0">
            <a:noFill/>
          </a:ln>
        </p:spPr>
        <p:style>
          <a:lnRef idx="0">
            <a:scrgbClr r="0" g="0" b="0"/>
          </a:lnRef>
          <a:fillRef idx="0">
            <a:scrgbClr r="0" g="0" b="0"/>
          </a:fillRef>
          <a:effectRef idx="0">
            <a:scrgbClr r="0" g="0" b="0"/>
          </a:effectRef>
          <a:fontRef idx="minor"/>
        </p:style>
        <p:txBody>
          <a:bodyPr lIns="89972" tIns="44986" rIns="89972" bIns="44986">
            <a:noAutofit/>
          </a:bodyPr>
          <a:lstStyle/>
          <a:p>
            <a:pPr>
              <a:lnSpc>
                <a:spcPct val="100000"/>
              </a:lnSpc>
            </a:pPr>
            <a:r>
              <a:rPr lang="pt-BR" sz="1799" b="1" spc="-1">
                <a:solidFill>
                  <a:srgbClr val="3465A4"/>
                </a:solidFill>
                <a:latin typeface="Arial"/>
                <a:ea typeface="DejaVu Sans"/>
              </a:rPr>
              <a:t>A frequência por faixa etária, que ocorreu antes e durante a pandemia</a:t>
            </a:r>
            <a:endParaRPr lang="pt-BR" sz="1799" spc="-1">
              <a:latin typeface="Arial"/>
            </a:endParaRPr>
          </a:p>
        </p:txBody>
      </p:sp>
      <p:graphicFrame>
        <p:nvGraphicFramePr>
          <p:cNvPr id="128" name="Objeto 127"/>
          <p:cNvGraphicFramePr>
            <a:graphicFrameLocks noChangeAspect="1"/>
          </p:cNvGraphicFramePr>
          <p:nvPr/>
        </p:nvGraphicFramePr>
        <p:xfrm>
          <a:off x="10326955" y="1410405"/>
          <a:ext cx="6118" cy="6118"/>
        </p:xfrm>
        <a:graphic>
          <a:graphicData uri="http://schemas.openxmlformats.org/presentationml/2006/ole">
            <p:oleObj spid="_x0000_s2062" r:id="rId3" imgW="0" imgH="0" progId="">
              <p:embed/>
            </p:oleObj>
          </a:graphicData>
        </a:graphic>
      </p:graphicFrame>
      <p:pic>
        <p:nvPicPr>
          <p:cNvPr id="130" name="Imagem 129"/>
          <p:cNvPicPr/>
          <p:nvPr/>
        </p:nvPicPr>
        <p:blipFill>
          <a:blip r:embed="rId4"/>
          <a:stretch/>
        </p:blipFill>
        <p:spPr>
          <a:xfrm>
            <a:off x="0" y="-92546"/>
            <a:ext cx="9111331" cy="4819962"/>
          </a:xfrm>
          <a:prstGeom prst="rect">
            <a:avLst/>
          </a:prstGeom>
          <a:ln w="0">
            <a:noFill/>
          </a:ln>
        </p:spPr>
      </p:pic>
      <p:sp>
        <p:nvSpPr>
          <p:cNvPr id="5" name="CaixaDeTexto 4"/>
          <p:cNvSpPr txBox="1"/>
          <p:nvPr/>
        </p:nvSpPr>
        <p:spPr>
          <a:xfrm>
            <a:off x="571472" y="4572014"/>
            <a:ext cx="5500726" cy="276999"/>
          </a:xfrm>
          <a:prstGeom prst="rect">
            <a:avLst/>
          </a:prstGeom>
          <a:noFill/>
        </p:spPr>
        <p:txBody>
          <a:bodyPr wrap="square" rtlCol="0">
            <a:spAutoFit/>
          </a:bodyPr>
          <a:lstStyle/>
          <a:p>
            <a:r>
              <a:rPr lang="pt-BR" sz="1200" dirty="0" smtClean="0"/>
              <a:t>Fonte: Relatórios quadrimestrais do INCA/MS</a:t>
            </a:r>
            <a:endParaRPr lang="pt-BR" sz="1200" dirty="0"/>
          </a:p>
        </p:txBody>
      </p:sp>
    </p:spTree>
    <p:extLst>
      <p:ext uri="{BB962C8B-B14F-4D97-AF65-F5344CB8AC3E}">
        <p14:creationId xmlns="" xmlns:p14="http://schemas.microsoft.com/office/powerpoint/2010/main" val="334571893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 name="Objeto 130"/>
          <p:cNvGraphicFramePr>
            <a:graphicFrameLocks noChangeAspect="1"/>
          </p:cNvGraphicFramePr>
          <p:nvPr/>
        </p:nvGraphicFramePr>
        <p:xfrm>
          <a:off x="10100225" y="1719550"/>
          <a:ext cx="206576" cy="206576"/>
        </p:xfrm>
        <a:graphic>
          <a:graphicData uri="http://schemas.openxmlformats.org/presentationml/2006/ole">
            <p:oleObj spid="_x0000_s3091" r:id="rId3" imgW="171940" imgH="258277" progId="">
              <p:embed/>
            </p:oleObj>
          </a:graphicData>
        </a:graphic>
      </p:graphicFrame>
      <p:sp>
        <p:nvSpPr>
          <p:cNvPr id="135" name="Retângulo 134"/>
          <p:cNvSpPr/>
          <p:nvPr/>
        </p:nvSpPr>
        <p:spPr>
          <a:xfrm>
            <a:off x="214282" y="1142990"/>
            <a:ext cx="8813680" cy="3235402"/>
          </a:xfrm>
          <a:prstGeom prst="rect">
            <a:avLst/>
          </a:prstGeom>
          <a:noFill/>
          <a:ln w="0">
            <a:noFill/>
          </a:ln>
        </p:spPr>
        <p:style>
          <a:lnRef idx="0">
            <a:scrgbClr r="0" g="0" b="0"/>
          </a:lnRef>
          <a:fillRef idx="0">
            <a:scrgbClr r="0" g="0" b="0"/>
          </a:fillRef>
          <a:effectRef idx="0">
            <a:scrgbClr r="0" g="0" b="0"/>
          </a:effectRef>
          <a:fontRef idx="minor"/>
        </p:style>
        <p:txBody>
          <a:bodyPr lIns="89972" tIns="44986" rIns="89972" bIns="44986">
            <a:noAutofit/>
          </a:bodyPr>
          <a:lstStyle/>
          <a:p>
            <a:pPr algn="just">
              <a:lnSpc>
                <a:spcPct val="150000"/>
              </a:lnSpc>
              <a:spcBef>
                <a:spcPts val="1400"/>
              </a:spcBef>
            </a:pPr>
            <a:r>
              <a:rPr lang="pt-BR" sz="1600" spc="-1" dirty="0" smtClean="0">
                <a:solidFill>
                  <a:srgbClr val="000000"/>
                </a:solidFill>
                <a:latin typeface="Arial" panose="020B0604020202020204" pitchFamily="34" charset="0"/>
                <a:ea typeface="DejaVu Sans"/>
                <a:cs typeface="Arial" panose="020B0604020202020204" pitchFamily="34" charset="0"/>
              </a:rPr>
              <a:t>→ Houve redução n</a:t>
            </a:r>
            <a:r>
              <a:rPr lang="pt-BR" sz="1600" spc="-1" dirty="0" smtClean="0">
                <a:solidFill>
                  <a:srgbClr val="000000"/>
                </a:solidFill>
                <a:latin typeface="Arial"/>
                <a:ea typeface="DejaVu Sans"/>
              </a:rPr>
              <a:t>a </a:t>
            </a:r>
            <a:r>
              <a:rPr lang="pt-BR" sz="1600" spc="-1" dirty="0">
                <a:solidFill>
                  <a:srgbClr val="000000"/>
                </a:solidFill>
                <a:latin typeface="Arial"/>
                <a:ea typeface="DejaVu Sans"/>
              </a:rPr>
              <a:t>dispensação dos </a:t>
            </a:r>
            <a:r>
              <a:rPr lang="pt-BR" sz="1600" spc="-1" dirty="0" smtClean="0">
                <a:solidFill>
                  <a:srgbClr val="000000"/>
                </a:solidFill>
                <a:latin typeface="Arial"/>
                <a:ea typeface="DejaVu Sans"/>
              </a:rPr>
              <a:t>medicamentos</a:t>
            </a:r>
          </a:p>
          <a:p>
            <a:pPr algn="just">
              <a:lnSpc>
                <a:spcPct val="150000"/>
              </a:lnSpc>
              <a:spcBef>
                <a:spcPts val="1400"/>
              </a:spcBef>
            </a:pPr>
            <a:r>
              <a:rPr lang="pt-BR" sz="1600" spc="-1" dirty="0" smtClean="0">
                <a:solidFill>
                  <a:srgbClr val="3465A4"/>
                </a:solidFill>
                <a:latin typeface="Verdana;Arial"/>
                <a:ea typeface="DejaVu Sans"/>
              </a:rPr>
              <a:t>Desta </a:t>
            </a:r>
            <a:r>
              <a:rPr lang="pt-BR" sz="1600" spc="-1" dirty="0">
                <a:solidFill>
                  <a:srgbClr val="3465A4"/>
                </a:solidFill>
                <a:latin typeface="Verdana;Arial"/>
                <a:ea typeface="DejaVu Sans"/>
              </a:rPr>
              <a:t>forma </a:t>
            </a:r>
            <a:r>
              <a:rPr lang="pt-BR" sz="1600" spc="-1" dirty="0" smtClean="0">
                <a:solidFill>
                  <a:srgbClr val="3465A4"/>
                </a:solidFill>
                <a:latin typeface="Verdana;Arial"/>
                <a:ea typeface="DejaVu Sans"/>
              </a:rPr>
              <a:t>a </a:t>
            </a:r>
            <a:r>
              <a:rPr lang="pt-BR" sz="1600" spc="-1" dirty="0" err="1" smtClean="0">
                <a:solidFill>
                  <a:srgbClr val="3465A4"/>
                </a:solidFill>
                <a:latin typeface="Verdana;Arial"/>
                <a:ea typeface="DejaVu Sans"/>
              </a:rPr>
              <a:t>Sesa</a:t>
            </a:r>
            <a:r>
              <a:rPr lang="pt-BR" sz="1600" spc="-1" dirty="0" smtClean="0">
                <a:solidFill>
                  <a:srgbClr val="3465A4"/>
                </a:solidFill>
                <a:latin typeface="Verdana;Arial"/>
                <a:ea typeface="DejaVu Sans"/>
              </a:rPr>
              <a:t> </a:t>
            </a:r>
            <a:r>
              <a:rPr lang="pt-BR" sz="1600" spc="-1" dirty="0" smtClean="0">
                <a:solidFill>
                  <a:srgbClr val="3465A4"/>
                </a:solidFill>
                <a:latin typeface="Arial"/>
                <a:ea typeface="DejaVu Sans"/>
              </a:rPr>
              <a:t>elaborou </a:t>
            </a:r>
            <a:r>
              <a:rPr lang="pt-BR" sz="1600" spc="-1" dirty="0">
                <a:solidFill>
                  <a:srgbClr val="3465A4"/>
                </a:solidFill>
                <a:latin typeface="Arial"/>
                <a:ea typeface="DejaVu Sans"/>
              </a:rPr>
              <a:t>um novo formulário </a:t>
            </a:r>
            <a:r>
              <a:rPr lang="pt-BR" sz="1600" i="1" spc="-1" dirty="0" err="1" smtClean="0">
                <a:solidFill>
                  <a:srgbClr val="3465A4"/>
                </a:solidFill>
                <a:latin typeface="Arial"/>
                <a:ea typeface="DejaVu Sans"/>
              </a:rPr>
              <a:t>LimeSurvey</a:t>
            </a:r>
            <a:r>
              <a:rPr lang="pt-BR" sz="1600" spc="-1" dirty="0">
                <a:solidFill>
                  <a:srgbClr val="3465A4"/>
                </a:solidFill>
                <a:latin typeface="Arial"/>
                <a:ea typeface="DejaVu Sans"/>
              </a:rPr>
              <a:t> </a:t>
            </a:r>
            <a:r>
              <a:rPr lang="pt-BR" sz="1600" spc="-1" dirty="0" smtClean="0">
                <a:solidFill>
                  <a:srgbClr val="3465A4"/>
                </a:solidFill>
                <a:latin typeface="Verdana;Arial"/>
                <a:ea typeface="DejaVu Sans"/>
              </a:rPr>
              <a:t>direcionado </a:t>
            </a:r>
            <a:r>
              <a:rPr lang="pt-BR" sz="1600" spc="-1" dirty="0">
                <a:solidFill>
                  <a:srgbClr val="3465A4"/>
                </a:solidFill>
                <a:latin typeface="Verdana;Arial"/>
                <a:ea typeface="DejaVu Sans"/>
              </a:rPr>
              <a:t>aos coordenadores das farmácias do PECT, para monitorar os medicamentos, em cada Regional, Município e Estabelecimento de </a:t>
            </a:r>
            <a:r>
              <a:rPr lang="pt-BR" sz="1600" spc="-1" dirty="0" smtClean="0">
                <a:solidFill>
                  <a:srgbClr val="3465A4"/>
                </a:solidFill>
                <a:latin typeface="Verdana;Arial"/>
                <a:ea typeface="DejaVu Sans"/>
              </a:rPr>
              <a:t>Saúde, para um </a:t>
            </a:r>
            <a:r>
              <a:rPr lang="pt-BR" sz="1600" spc="-1" dirty="0">
                <a:solidFill>
                  <a:srgbClr val="3465A4"/>
                </a:solidFill>
                <a:latin typeface="Verdana;Arial"/>
                <a:ea typeface="DejaVu Sans"/>
              </a:rPr>
              <a:t>diagnóstico da situação atual,</a:t>
            </a:r>
            <a:r>
              <a:rPr lang="pt-BR" sz="1600" spc="-1" dirty="0">
                <a:solidFill>
                  <a:srgbClr val="3465A4"/>
                </a:solidFill>
                <a:latin typeface="Arial"/>
                <a:ea typeface="DejaVu Sans"/>
              </a:rPr>
              <a:t> </a:t>
            </a:r>
            <a:r>
              <a:rPr lang="pt-BR" sz="1600" spc="-1" dirty="0">
                <a:solidFill>
                  <a:srgbClr val="3465A4"/>
                </a:solidFill>
                <a:latin typeface="Verdana;Arial"/>
                <a:ea typeface="DejaVu Sans"/>
              </a:rPr>
              <a:t>considerando as ações desenvolvidas, de Janeiro à junho ano de 2021. </a:t>
            </a:r>
            <a:endParaRPr lang="pt-BR" sz="1600" spc="-1" dirty="0" smtClean="0">
              <a:solidFill>
                <a:srgbClr val="3465A4"/>
              </a:solidFill>
              <a:latin typeface="Verdana;Arial"/>
              <a:ea typeface="DejaVu Sans"/>
            </a:endParaRPr>
          </a:p>
          <a:p>
            <a:pPr algn="just">
              <a:lnSpc>
                <a:spcPct val="150000"/>
              </a:lnSpc>
              <a:spcBef>
                <a:spcPts val="1400"/>
              </a:spcBef>
            </a:pPr>
            <a:r>
              <a:rPr lang="pt-BR" sz="1600" i="1" spc="-1" dirty="0" smtClean="0">
                <a:solidFill>
                  <a:srgbClr val="3465A4"/>
                </a:solidFill>
                <a:ea typeface="Microsoft YaHei"/>
              </a:rPr>
              <a:t>O formulário ficou disponível para preenchimento no período do dia 13 a 27 de agosto de 2021.  </a:t>
            </a:r>
            <a:r>
              <a:rPr lang="pt-BR" sz="1600" i="1" spc="-1" dirty="0" smtClean="0">
                <a:solidFill>
                  <a:srgbClr val="000000"/>
                </a:solidFill>
                <a:ea typeface="Microsoft YaHei"/>
              </a:rPr>
              <a:t>                                   </a:t>
            </a:r>
            <a:endParaRPr lang="pt-BR" sz="1600" i="1" spc="-1" dirty="0" smtClean="0"/>
          </a:p>
          <a:p>
            <a:pPr algn="just">
              <a:lnSpc>
                <a:spcPct val="150000"/>
              </a:lnSpc>
              <a:spcBef>
                <a:spcPts val="1400"/>
              </a:spcBef>
            </a:pPr>
            <a:r>
              <a:rPr lang="pt-BR" sz="1600" spc="-1" dirty="0" smtClean="0">
                <a:solidFill>
                  <a:srgbClr val="3465A4"/>
                </a:solidFill>
                <a:latin typeface="Verdana;Arial"/>
                <a:ea typeface="DejaVu Sans"/>
              </a:rPr>
              <a:t>268 </a:t>
            </a:r>
            <a:r>
              <a:rPr lang="pt-BR" sz="1600" spc="-1" dirty="0">
                <a:solidFill>
                  <a:srgbClr val="3465A4"/>
                </a:solidFill>
                <a:latin typeface="Verdana;Arial"/>
                <a:ea typeface="DejaVu Sans"/>
              </a:rPr>
              <a:t>formulários </a:t>
            </a:r>
            <a:r>
              <a:rPr lang="pt-BR" sz="1600" spc="-1" dirty="0" smtClean="0">
                <a:solidFill>
                  <a:srgbClr val="3465A4"/>
                </a:solidFill>
                <a:latin typeface="Verdana;Arial"/>
                <a:ea typeface="DejaVu Sans"/>
              </a:rPr>
              <a:t>preenchidos</a:t>
            </a:r>
            <a:endParaRPr lang="pt-BR" sz="1600" spc="-1" dirty="0">
              <a:latin typeface="Arial"/>
            </a:endParaRPr>
          </a:p>
        </p:txBody>
      </p:sp>
      <p:sp>
        <p:nvSpPr>
          <p:cNvPr id="5" name="Retângulo 4"/>
          <p:cNvSpPr/>
          <p:nvPr/>
        </p:nvSpPr>
        <p:spPr>
          <a:xfrm>
            <a:off x="395536" y="163149"/>
            <a:ext cx="8748464" cy="601015"/>
          </a:xfrm>
          <a:prstGeom prst="rect">
            <a:avLst/>
          </a:prstGeom>
          <a:noFill/>
          <a:ln w="0">
            <a:noFill/>
          </a:ln>
        </p:spPr>
        <p:style>
          <a:lnRef idx="0">
            <a:scrgbClr r="0" g="0" b="0"/>
          </a:lnRef>
          <a:fillRef idx="0">
            <a:scrgbClr r="0" g="0" b="0"/>
          </a:fillRef>
          <a:effectRef idx="0">
            <a:scrgbClr r="0" g="0" b="0"/>
          </a:effectRef>
          <a:fontRef idx="minor"/>
        </p:style>
        <p:txBody>
          <a:bodyPr lIns="89972" tIns="44986" rIns="89972" bIns="44986">
            <a:noAutofit/>
          </a:bodyPr>
          <a:lstStyle/>
          <a:p>
            <a:pPr algn="ctr">
              <a:lnSpc>
                <a:spcPct val="100000"/>
              </a:lnSpc>
            </a:pPr>
            <a:r>
              <a:rPr lang="pt-BR" sz="2000" b="1" spc="-1" dirty="0">
                <a:solidFill>
                  <a:srgbClr val="000000"/>
                </a:solidFill>
                <a:latin typeface="Arial"/>
                <a:ea typeface="DejaVu Sans"/>
              </a:rPr>
              <a:t> </a:t>
            </a:r>
            <a:r>
              <a:rPr lang="pt-BR" sz="2000" b="1" spc="-1" dirty="0" smtClean="0">
                <a:solidFill>
                  <a:srgbClr val="3465A4"/>
                </a:solidFill>
                <a:latin typeface="Arial"/>
                <a:ea typeface="DejaVu Sans"/>
              </a:rPr>
              <a:t>Diagnóstico da situação dos medicamentos do PECT, </a:t>
            </a:r>
            <a:r>
              <a:rPr lang="pt-BR" sz="2000" b="1" spc="-1" dirty="0" smtClean="0">
                <a:solidFill>
                  <a:srgbClr val="3465A4"/>
                </a:solidFill>
                <a:latin typeface="Arial"/>
                <a:ea typeface="Microsoft YaHei"/>
              </a:rPr>
              <a:t>de </a:t>
            </a:r>
            <a:r>
              <a:rPr lang="pt-BR" sz="2000" b="1" spc="-1" dirty="0">
                <a:solidFill>
                  <a:srgbClr val="3465A4"/>
                </a:solidFill>
                <a:latin typeface="Arial"/>
                <a:ea typeface="Microsoft YaHei"/>
              </a:rPr>
              <a:t>janeiro a junho de 2021          </a:t>
            </a:r>
            <a:endParaRPr lang="pt-BR" sz="2000" b="1" spc="-1" dirty="0">
              <a:latin typeface="Arial"/>
            </a:endParaRPr>
          </a:p>
        </p:txBody>
      </p:sp>
    </p:spTree>
    <p:extLst>
      <p:ext uri="{BB962C8B-B14F-4D97-AF65-F5344CB8AC3E}">
        <p14:creationId xmlns="" xmlns:p14="http://schemas.microsoft.com/office/powerpoint/2010/main" val="306569793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a:stretch/>
        </p:blipFill>
        <p:spPr>
          <a:xfrm>
            <a:off x="539552" y="1203598"/>
            <a:ext cx="6624736" cy="3312368"/>
          </a:xfrm>
          <a:prstGeom prst="rect">
            <a:avLst/>
          </a:prstGeom>
          <a:ln w="0">
            <a:noFill/>
          </a:ln>
        </p:spPr>
      </p:pic>
      <p:sp>
        <p:nvSpPr>
          <p:cNvPr id="3" name="Título 2"/>
          <p:cNvSpPr>
            <a:spLocks noGrp="1"/>
          </p:cNvSpPr>
          <p:nvPr>
            <p:ph type="title"/>
          </p:nvPr>
        </p:nvSpPr>
        <p:spPr>
          <a:xfrm>
            <a:off x="395536" y="123478"/>
            <a:ext cx="8686800" cy="858600"/>
          </a:xfrm>
        </p:spPr>
        <p:txBody>
          <a:bodyPr/>
          <a:lstStyle/>
          <a:p>
            <a:pPr algn="ctr"/>
            <a:r>
              <a:rPr lang="pt-BR" sz="2000" b="1" dirty="0" smtClean="0">
                <a:solidFill>
                  <a:srgbClr val="0070C0"/>
                </a:solidFill>
                <a:latin typeface="+mn-lt"/>
              </a:rPr>
              <a:t>Diagnóstico da situação dos medicamentos do PECT, janeiro a junho 2021</a:t>
            </a:r>
            <a:endParaRPr lang="pt-BR" sz="2000" b="1" dirty="0">
              <a:solidFill>
                <a:srgbClr val="0070C0"/>
              </a:solidFill>
              <a:latin typeface="+mn-lt"/>
            </a:endParaRPr>
          </a:p>
        </p:txBody>
      </p:sp>
    </p:spTree>
    <p:extLst>
      <p:ext uri="{BB962C8B-B14F-4D97-AF65-F5344CB8AC3E}">
        <p14:creationId xmlns="" xmlns:p14="http://schemas.microsoft.com/office/powerpoint/2010/main" val="3292575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Imagem 149"/>
          <p:cNvPicPr/>
          <p:nvPr/>
        </p:nvPicPr>
        <p:blipFill>
          <a:blip r:embed="rId2"/>
          <a:srcRect l="6247" t="5256" r="3473" b="3098"/>
          <a:stretch/>
        </p:blipFill>
        <p:spPr>
          <a:xfrm>
            <a:off x="145367" y="1223622"/>
            <a:ext cx="4337381" cy="2514544"/>
          </a:xfrm>
          <a:prstGeom prst="rect">
            <a:avLst/>
          </a:prstGeom>
          <a:ln w="0">
            <a:noFill/>
          </a:ln>
        </p:spPr>
      </p:pic>
      <p:pic>
        <p:nvPicPr>
          <p:cNvPr id="153" name="Imagem 152"/>
          <p:cNvPicPr/>
          <p:nvPr/>
        </p:nvPicPr>
        <p:blipFill>
          <a:blip r:embed="rId3"/>
          <a:stretch/>
        </p:blipFill>
        <p:spPr>
          <a:xfrm>
            <a:off x="4679968" y="1102340"/>
            <a:ext cx="4433831" cy="2491511"/>
          </a:xfrm>
          <a:prstGeom prst="rect">
            <a:avLst/>
          </a:prstGeom>
          <a:ln w="0">
            <a:noFill/>
          </a:ln>
        </p:spPr>
      </p:pic>
      <p:sp>
        <p:nvSpPr>
          <p:cNvPr id="5" name="Título 2"/>
          <p:cNvSpPr txBox="1">
            <a:spLocks/>
          </p:cNvSpPr>
          <p:nvPr/>
        </p:nvSpPr>
        <p:spPr>
          <a:xfrm>
            <a:off x="395536" y="123478"/>
            <a:ext cx="8686800" cy="858600"/>
          </a:xfrm>
          <a:prstGeom prst="rect">
            <a:avLst/>
          </a:prstGeom>
        </p:spPr>
        <p:txBody>
          <a:bodyPr/>
          <a:lstStyle/>
          <a:p>
            <a:pPr algn="ctr"/>
            <a:r>
              <a:rPr lang="pt-BR" sz="2000" b="1" kern="0" dirty="0" smtClean="0">
                <a:solidFill>
                  <a:srgbClr val="0070C0"/>
                </a:solidFill>
                <a:latin typeface="+mn-lt"/>
              </a:rPr>
              <a:t>Diagnóstico da situação dos medicamentos do PECT, janeiro a junho 2021</a:t>
            </a:r>
            <a:endParaRPr lang="pt-BR" sz="2000" b="1" kern="0" dirty="0">
              <a:solidFill>
                <a:srgbClr val="0070C0"/>
              </a:solidFill>
              <a:latin typeface="+mn-lt"/>
            </a:endParaRPr>
          </a:p>
        </p:txBody>
      </p:sp>
    </p:spTree>
    <p:extLst>
      <p:ext uri="{BB962C8B-B14F-4D97-AF65-F5344CB8AC3E}">
        <p14:creationId xmlns="" xmlns:p14="http://schemas.microsoft.com/office/powerpoint/2010/main" val="45473006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m 153"/>
          <p:cNvPicPr/>
          <p:nvPr/>
        </p:nvPicPr>
        <p:blipFill>
          <a:blip r:embed="rId2"/>
          <a:srcRect t="4212" r="4832"/>
          <a:stretch/>
        </p:blipFill>
        <p:spPr>
          <a:xfrm>
            <a:off x="107504" y="1347614"/>
            <a:ext cx="5620025" cy="3268151"/>
          </a:xfrm>
          <a:prstGeom prst="rect">
            <a:avLst/>
          </a:prstGeom>
          <a:ln w="0">
            <a:noFill/>
          </a:ln>
        </p:spPr>
      </p:pic>
      <p:sp>
        <p:nvSpPr>
          <p:cNvPr id="4" name="Título 2"/>
          <p:cNvSpPr txBox="1">
            <a:spLocks/>
          </p:cNvSpPr>
          <p:nvPr/>
        </p:nvSpPr>
        <p:spPr>
          <a:xfrm>
            <a:off x="395536" y="123478"/>
            <a:ext cx="8686800" cy="858600"/>
          </a:xfrm>
          <a:prstGeom prst="rect">
            <a:avLst/>
          </a:prstGeom>
        </p:spPr>
        <p:txBody>
          <a:bodyPr/>
          <a:lstStyle/>
          <a:p>
            <a:pPr algn="ctr"/>
            <a:r>
              <a:rPr lang="pt-BR" sz="2000" b="1" kern="0" dirty="0" smtClean="0">
                <a:solidFill>
                  <a:srgbClr val="0070C0"/>
                </a:solidFill>
                <a:latin typeface="+mn-lt"/>
              </a:rPr>
              <a:t>Diagnóstico da situação dos medicamentos do PECT, janeiro a junho 2021</a:t>
            </a:r>
            <a:endParaRPr lang="pt-BR" sz="2000" b="1" kern="0" dirty="0">
              <a:solidFill>
                <a:srgbClr val="0070C0"/>
              </a:solidFill>
              <a:latin typeface="+mn-lt"/>
            </a:endParaRPr>
          </a:p>
        </p:txBody>
      </p:sp>
    </p:spTree>
    <p:extLst>
      <p:ext uri="{BB962C8B-B14F-4D97-AF65-F5344CB8AC3E}">
        <p14:creationId xmlns="" xmlns:p14="http://schemas.microsoft.com/office/powerpoint/2010/main" val="158025162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Imagem 156"/>
          <p:cNvPicPr/>
          <p:nvPr/>
        </p:nvPicPr>
        <p:blipFill>
          <a:blip r:embed="rId2"/>
          <a:stretch/>
        </p:blipFill>
        <p:spPr>
          <a:xfrm>
            <a:off x="2000232" y="714362"/>
            <a:ext cx="5469018" cy="3643338"/>
          </a:xfrm>
          <a:prstGeom prst="rect">
            <a:avLst/>
          </a:prstGeom>
          <a:ln w="0">
            <a:noFill/>
          </a:ln>
        </p:spPr>
      </p:pic>
      <p:sp>
        <p:nvSpPr>
          <p:cNvPr id="4" name="Título 2"/>
          <p:cNvSpPr txBox="1">
            <a:spLocks/>
          </p:cNvSpPr>
          <p:nvPr/>
        </p:nvSpPr>
        <p:spPr>
          <a:xfrm>
            <a:off x="395536" y="123478"/>
            <a:ext cx="8686800" cy="858600"/>
          </a:xfrm>
          <a:prstGeom prst="rect">
            <a:avLst/>
          </a:prstGeom>
        </p:spPr>
        <p:txBody>
          <a:bodyPr/>
          <a:lstStyle/>
          <a:p>
            <a:pPr algn="ctr"/>
            <a:r>
              <a:rPr lang="pt-BR" sz="2000" b="1" kern="0" dirty="0" smtClean="0">
                <a:solidFill>
                  <a:srgbClr val="0070C0"/>
                </a:solidFill>
                <a:latin typeface="+mn-lt"/>
              </a:rPr>
              <a:t>Diagnóstico da situação dos medicamentos do PECT</a:t>
            </a:r>
            <a:r>
              <a:rPr lang="pt-BR" sz="2000" b="1" kern="0" dirty="0" smtClean="0">
                <a:solidFill>
                  <a:srgbClr val="0070C0"/>
                </a:solidFill>
              </a:rPr>
              <a:t> (agosto 2021)</a:t>
            </a:r>
            <a:endParaRPr lang="pt-BR" sz="2000" b="1" kern="0" dirty="0" smtClean="0">
              <a:solidFill>
                <a:srgbClr val="0070C0"/>
              </a:solidFill>
              <a:latin typeface="+mn-lt"/>
            </a:endParaRPr>
          </a:p>
        </p:txBody>
      </p:sp>
    </p:spTree>
    <p:extLst>
      <p:ext uri="{BB962C8B-B14F-4D97-AF65-F5344CB8AC3E}">
        <p14:creationId xmlns="" xmlns:p14="http://schemas.microsoft.com/office/powerpoint/2010/main" val="345565512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Imagem 159"/>
          <p:cNvPicPr/>
          <p:nvPr/>
        </p:nvPicPr>
        <p:blipFill>
          <a:blip r:embed="rId2"/>
          <a:stretch/>
        </p:blipFill>
        <p:spPr>
          <a:xfrm>
            <a:off x="2000232" y="642924"/>
            <a:ext cx="5506639" cy="3714776"/>
          </a:xfrm>
          <a:prstGeom prst="rect">
            <a:avLst/>
          </a:prstGeom>
          <a:ln w="0">
            <a:noFill/>
          </a:ln>
        </p:spPr>
      </p:pic>
      <p:sp>
        <p:nvSpPr>
          <p:cNvPr id="5" name="Título 2"/>
          <p:cNvSpPr txBox="1">
            <a:spLocks/>
          </p:cNvSpPr>
          <p:nvPr/>
        </p:nvSpPr>
        <p:spPr>
          <a:xfrm>
            <a:off x="395536" y="123478"/>
            <a:ext cx="8686800" cy="858600"/>
          </a:xfrm>
          <a:prstGeom prst="rect">
            <a:avLst/>
          </a:prstGeom>
        </p:spPr>
        <p:txBody>
          <a:bodyPr/>
          <a:lstStyle/>
          <a:p>
            <a:pPr algn="ctr"/>
            <a:r>
              <a:rPr lang="pt-BR" sz="2000" b="1" kern="0" dirty="0" smtClean="0">
                <a:solidFill>
                  <a:srgbClr val="0070C0"/>
                </a:solidFill>
                <a:latin typeface="+mn-lt"/>
              </a:rPr>
              <a:t>Diagnóstico da situação dos medicamentos do PECT</a:t>
            </a:r>
            <a:r>
              <a:rPr lang="pt-BR" sz="2000" b="1" kern="0" dirty="0" smtClean="0">
                <a:solidFill>
                  <a:srgbClr val="0070C0"/>
                </a:solidFill>
              </a:rPr>
              <a:t> (agosto 2021)</a:t>
            </a:r>
            <a:endParaRPr lang="pt-BR" sz="2000" b="1" kern="0" dirty="0" smtClean="0">
              <a:solidFill>
                <a:srgbClr val="0070C0"/>
              </a:solidFill>
              <a:latin typeface="+mn-lt"/>
            </a:endParaRPr>
          </a:p>
        </p:txBody>
      </p:sp>
    </p:spTree>
    <p:extLst>
      <p:ext uri="{BB962C8B-B14F-4D97-AF65-F5344CB8AC3E}">
        <p14:creationId xmlns="" xmlns:p14="http://schemas.microsoft.com/office/powerpoint/2010/main" val="217492743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5042"/>
            <a:ext cx="8229240" cy="858600"/>
          </a:xfrm>
        </p:spPr>
        <p:txBody>
          <a:bodyPr/>
          <a:lstStyle/>
          <a:p>
            <a:pPr algn="ctr"/>
            <a:r>
              <a:rPr lang="pt-BR" sz="3200" b="1" dirty="0" smtClean="0">
                <a:solidFill>
                  <a:srgbClr val="C00000"/>
                </a:solidFill>
                <a:latin typeface="+mj-lt"/>
              </a:rPr>
              <a:t>Onde estão os fumantes?</a:t>
            </a:r>
            <a:endParaRPr lang="pt-BR" sz="3200" b="1" dirty="0">
              <a:solidFill>
                <a:srgbClr val="C00000"/>
              </a:solidFill>
              <a:latin typeface="+mj-lt"/>
            </a:endParaRPr>
          </a:p>
        </p:txBody>
      </p:sp>
      <p:sp>
        <p:nvSpPr>
          <p:cNvPr id="3" name="Subtítulo 2"/>
          <p:cNvSpPr>
            <a:spLocks noGrp="1"/>
          </p:cNvSpPr>
          <p:nvPr>
            <p:ph type="subTitle"/>
          </p:nvPr>
        </p:nvSpPr>
        <p:spPr>
          <a:xfrm>
            <a:off x="45660" y="843558"/>
            <a:ext cx="8928992" cy="1440160"/>
          </a:xfrm>
        </p:spPr>
        <p:txBody>
          <a:bodyPr anchor="t"/>
          <a:lstStyle/>
          <a:p>
            <a:pPr marL="285750" indent="-285750" algn="just">
              <a:buFont typeface="Wingdings" panose="05000000000000000000" pitchFamily="2" charset="2"/>
              <a:buChar char="§"/>
            </a:pPr>
            <a:r>
              <a:rPr lang="pt-BR" sz="1600" dirty="0" smtClean="0"/>
              <a:t>Mundo  </a:t>
            </a:r>
            <a:r>
              <a:rPr lang="pt-BR" sz="1600" dirty="0" smtClean="0">
                <a:latin typeface="Arial" panose="020B0604020202020204" pitchFamily="34" charset="0"/>
                <a:cs typeface="Arial" panose="020B0604020202020204" pitchFamily="34" charset="0"/>
              </a:rPr>
              <a:t>→ cerca de 1,4 bilhões de fumantes (80% vivem em países de baixa e média renda)</a:t>
            </a:r>
            <a:endParaRPr lang="pt-BR"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pt-BR" sz="1600" dirty="0" smtClean="0"/>
              <a:t>No Brasil, a PNS 2019 mostrou consumo maior de tabaco entre as pessoas de menor renda e escolaridade</a:t>
            </a:r>
            <a:endParaRPr lang="pt-BR" sz="1600" dirty="0"/>
          </a:p>
          <a:p>
            <a:pPr marL="285750" indent="-285750" algn="just">
              <a:buFont typeface="Wingdings" panose="05000000000000000000" pitchFamily="2" charset="2"/>
              <a:buChar char="§"/>
            </a:pPr>
            <a:r>
              <a:rPr lang="pt-BR" sz="1600" dirty="0" smtClean="0"/>
              <a:t>Em países em desenvolvimento, mais de 10% da renda familiar é gasta com produtos do tabaco</a:t>
            </a:r>
            <a:endParaRPr lang="pt-BR" sz="1600" dirty="0"/>
          </a:p>
        </p:txBody>
      </p:sp>
      <p:sp>
        <p:nvSpPr>
          <p:cNvPr id="4" name="CaixaDeTexto 3"/>
          <p:cNvSpPr txBox="1"/>
          <p:nvPr/>
        </p:nvSpPr>
        <p:spPr>
          <a:xfrm>
            <a:off x="7135911" y="2486675"/>
            <a:ext cx="1403648" cy="1754326"/>
          </a:xfrm>
          <a:prstGeom prst="rect">
            <a:avLst/>
          </a:prstGeom>
          <a:noFill/>
        </p:spPr>
        <p:txBody>
          <a:bodyPr wrap="square" rtlCol="0">
            <a:spAutoFit/>
          </a:bodyPr>
          <a:lstStyle/>
          <a:p>
            <a:r>
              <a:rPr lang="pt-BR" sz="1200" dirty="0" err="1" smtClean="0"/>
              <a:t>Fonte:</a:t>
            </a:r>
            <a:r>
              <a:rPr lang="pt-BR" sz="1200" i="1" dirty="0" err="1"/>
              <a:t>Vigitel</a:t>
            </a:r>
            <a:r>
              <a:rPr lang="pt-BR" sz="1200" i="1" dirty="0"/>
              <a:t> Brasil 2006 a 2020: Vigilância de Fatores de Risco e Proteção para Doenças Crônicas por Inquérito Telefônico.</a:t>
            </a:r>
            <a:endParaRPr lang="pt-BR" sz="1200" dirty="0"/>
          </a:p>
        </p:txBody>
      </p:sp>
      <p:pic>
        <p:nvPicPr>
          <p:cNvPr id="6" name="Imagem 5"/>
          <p:cNvPicPr>
            <a:picLocks noChangeAspect="1"/>
          </p:cNvPicPr>
          <p:nvPr/>
        </p:nvPicPr>
        <p:blipFill>
          <a:blip r:embed="rId2"/>
          <a:stretch>
            <a:fillRect/>
          </a:stretch>
        </p:blipFill>
        <p:spPr>
          <a:xfrm>
            <a:off x="1115615" y="1851670"/>
            <a:ext cx="6020295" cy="2911961"/>
          </a:xfrm>
          <a:prstGeom prst="rect">
            <a:avLst/>
          </a:prstGeom>
        </p:spPr>
      </p:pic>
    </p:spTree>
    <p:extLst>
      <p:ext uri="{BB962C8B-B14F-4D97-AF65-F5344CB8AC3E}">
        <p14:creationId xmlns="" xmlns:p14="http://schemas.microsoft.com/office/powerpoint/2010/main" val="3410026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Imagem 162"/>
          <p:cNvPicPr/>
          <p:nvPr/>
        </p:nvPicPr>
        <p:blipFill>
          <a:blip r:embed="rId2"/>
          <a:stretch/>
        </p:blipFill>
        <p:spPr>
          <a:xfrm>
            <a:off x="2071670" y="785800"/>
            <a:ext cx="5297035" cy="3714776"/>
          </a:xfrm>
          <a:prstGeom prst="rect">
            <a:avLst/>
          </a:prstGeom>
          <a:ln w="0">
            <a:noFill/>
          </a:ln>
        </p:spPr>
      </p:pic>
      <p:sp>
        <p:nvSpPr>
          <p:cNvPr id="5" name="Título 2"/>
          <p:cNvSpPr txBox="1">
            <a:spLocks/>
          </p:cNvSpPr>
          <p:nvPr/>
        </p:nvSpPr>
        <p:spPr>
          <a:xfrm>
            <a:off x="395536" y="123478"/>
            <a:ext cx="8686800" cy="858600"/>
          </a:xfrm>
          <a:prstGeom prst="rect">
            <a:avLst/>
          </a:prstGeom>
        </p:spPr>
        <p:txBody>
          <a:bodyPr/>
          <a:lstStyle/>
          <a:p>
            <a:pPr algn="ctr"/>
            <a:r>
              <a:rPr lang="pt-BR" sz="2000" b="1" kern="0" dirty="0" smtClean="0">
                <a:solidFill>
                  <a:srgbClr val="0070C0"/>
                </a:solidFill>
                <a:latin typeface="+mn-lt"/>
              </a:rPr>
              <a:t>Diagnóstico da situação dos medicamentos do PECT</a:t>
            </a:r>
            <a:r>
              <a:rPr lang="pt-BR" sz="2000" b="1" kern="0" dirty="0" smtClean="0">
                <a:solidFill>
                  <a:srgbClr val="0070C0"/>
                </a:solidFill>
              </a:rPr>
              <a:t> (agosto 2021)</a:t>
            </a:r>
            <a:endParaRPr lang="pt-BR" sz="2000" b="1" kern="0" dirty="0" smtClean="0">
              <a:solidFill>
                <a:srgbClr val="0070C0"/>
              </a:solidFill>
              <a:latin typeface="+mn-lt"/>
            </a:endParaRPr>
          </a:p>
        </p:txBody>
      </p:sp>
    </p:spTree>
    <p:extLst>
      <p:ext uri="{BB962C8B-B14F-4D97-AF65-F5344CB8AC3E}">
        <p14:creationId xmlns="" xmlns:p14="http://schemas.microsoft.com/office/powerpoint/2010/main" val="218584790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m 165"/>
          <p:cNvPicPr/>
          <p:nvPr/>
        </p:nvPicPr>
        <p:blipFill>
          <a:blip r:embed="rId2"/>
          <a:stretch/>
        </p:blipFill>
        <p:spPr>
          <a:xfrm>
            <a:off x="1643042" y="928676"/>
            <a:ext cx="5572164" cy="3643338"/>
          </a:xfrm>
          <a:prstGeom prst="rect">
            <a:avLst/>
          </a:prstGeom>
          <a:ln w="0">
            <a:noFill/>
          </a:ln>
        </p:spPr>
      </p:pic>
      <p:sp>
        <p:nvSpPr>
          <p:cNvPr id="5" name="Título 2"/>
          <p:cNvSpPr txBox="1">
            <a:spLocks/>
          </p:cNvSpPr>
          <p:nvPr/>
        </p:nvSpPr>
        <p:spPr>
          <a:xfrm>
            <a:off x="395536" y="123478"/>
            <a:ext cx="8686800" cy="858600"/>
          </a:xfrm>
          <a:prstGeom prst="rect">
            <a:avLst/>
          </a:prstGeom>
        </p:spPr>
        <p:txBody>
          <a:bodyPr/>
          <a:lstStyle/>
          <a:p>
            <a:pPr algn="ctr"/>
            <a:r>
              <a:rPr lang="pt-BR" sz="2000" b="1" kern="0" dirty="0" smtClean="0">
                <a:solidFill>
                  <a:srgbClr val="0070C0"/>
                </a:solidFill>
                <a:latin typeface="+mn-lt"/>
              </a:rPr>
              <a:t>Diagnóstico da situação dos medicamentos do PECT</a:t>
            </a:r>
            <a:r>
              <a:rPr lang="pt-BR" sz="2000" b="1" kern="0" dirty="0" smtClean="0">
                <a:solidFill>
                  <a:srgbClr val="0070C0"/>
                </a:solidFill>
              </a:rPr>
              <a:t> (agosto 2021)</a:t>
            </a:r>
            <a:endParaRPr lang="pt-BR" sz="2000" b="1" kern="0" dirty="0" smtClean="0">
              <a:solidFill>
                <a:srgbClr val="0070C0"/>
              </a:solidFill>
              <a:latin typeface="+mn-lt"/>
            </a:endParaRPr>
          </a:p>
        </p:txBody>
      </p:sp>
    </p:spTree>
    <p:extLst>
      <p:ext uri="{BB962C8B-B14F-4D97-AF65-F5344CB8AC3E}">
        <p14:creationId xmlns="" xmlns:p14="http://schemas.microsoft.com/office/powerpoint/2010/main" val="319951222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Imagem 168"/>
          <p:cNvPicPr/>
          <p:nvPr/>
        </p:nvPicPr>
        <p:blipFill>
          <a:blip r:embed="rId2"/>
          <a:stretch/>
        </p:blipFill>
        <p:spPr>
          <a:xfrm>
            <a:off x="2143108" y="785800"/>
            <a:ext cx="4937414" cy="3714776"/>
          </a:xfrm>
          <a:prstGeom prst="rect">
            <a:avLst/>
          </a:prstGeom>
          <a:ln w="0">
            <a:noFill/>
          </a:ln>
        </p:spPr>
      </p:pic>
      <p:sp>
        <p:nvSpPr>
          <p:cNvPr id="5" name="Título 2"/>
          <p:cNvSpPr txBox="1">
            <a:spLocks/>
          </p:cNvSpPr>
          <p:nvPr/>
        </p:nvSpPr>
        <p:spPr>
          <a:xfrm>
            <a:off x="395536" y="123478"/>
            <a:ext cx="8686800" cy="858600"/>
          </a:xfrm>
          <a:prstGeom prst="rect">
            <a:avLst/>
          </a:prstGeom>
        </p:spPr>
        <p:txBody>
          <a:bodyPr/>
          <a:lstStyle/>
          <a:p>
            <a:pPr algn="ctr"/>
            <a:r>
              <a:rPr lang="pt-BR" sz="2000" b="1" kern="0" dirty="0" smtClean="0">
                <a:solidFill>
                  <a:srgbClr val="0070C0"/>
                </a:solidFill>
                <a:latin typeface="+mn-lt"/>
              </a:rPr>
              <a:t>Diagnóstico da situação dos medicamentos do PECT</a:t>
            </a:r>
            <a:r>
              <a:rPr lang="pt-BR" sz="2000" b="1" kern="0" dirty="0" smtClean="0">
                <a:solidFill>
                  <a:srgbClr val="0070C0"/>
                </a:solidFill>
              </a:rPr>
              <a:t> (agosto 2021)</a:t>
            </a:r>
            <a:endParaRPr lang="pt-BR" sz="2000" b="1" kern="0" dirty="0" smtClean="0">
              <a:solidFill>
                <a:srgbClr val="0070C0"/>
              </a:solidFill>
              <a:latin typeface="+mn-lt"/>
            </a:endParaRPr>
          </a:p>
        </p:txBody>
      </p:sp>
    </p:spTree>
    <p:extLst>
      <p:ext uri="{BB962C8B-B14F-4D97-AF65-F5344CB8AC3E}">
        <p14:creationId xmlns="" xmlns:p14="http://schemas.microsoft.com/office/powerpoint/2010/main" val="80404178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2" name="Tabela 171"/>
          <p:cNvGraphicFramePr/>
          <p:nvPr>
            <p:extLst>
              <p:ext uri="{D42A27DB-BD31-4B8C-83A1-F6EECF244321}">
                <p14:modId xmlns="" xmlns:p14="http://schemas.microsoft.com/office/powerpoint/2010/main" val="354056459"/>
              </p:ext>
            </p:extLst>
          </p:nvPr>
        </p:nvGraphicFramePr>
        <p:xfrm>
          <a:off x="1571604" y="1000114"/>
          <a:ext cx="5976664" cy="3350665"/>
        </p:xfrm>
        <a:graphic>
          <a:graphicData uri="http://schemas.openxmlformats.org/drawingml/2006/table">
            <a:tbl>
              <a:tblPr/>
              <a:tblGrid>
                <a:gridCol w="1172684"/>
                <a:gridCol w="2785754"/>
                <a:gridCol w="2018226"/>
              </a:tblGrid>
              <a:tr h="333453">
                <a:tc>
                  <a:txBody>
                    <a:bodyPr/>
                    <a:lstStyle/>
                    <a:p>
                      <a:pPr>
                        <a:lnSpc>
                          <a:spcPct val="100000"/>
                        </a:lnSpc>
                      </a:pPr>
                      <a:r>
                        <a:rPr lang="pt-BR" sz="1200" b="1" strike="noStrike" spc="-1" dirty="0">
                          <a:solidFill>
                            <a:srgbClr val="333333"/>
                          </a:solidFill>
                          <a:latin typeface="Arial"/>
                        </a:rPr>
                        <a:t>Faixa etária</a:t>
                      </a:r>
                      <a:endParaRPr lang="pt-BR" sz="1200" b="0" strike="noStrike" spc="-1" dirty="0">
                        <a:latin typeface="Arial"/>
                      </a:endParaRPr>
                    </a:p>
                  </a:txBody>
                  <a:tcPr marL="89972" marR="89972" marT="45706" marB="45706">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gn="ctr">
                        <a:lnSpc>
                          <a:spcPct val="100000"/>
                        </a:lnSpc>
                      </a:pPr>
                      <a:r>
                        <a:rPr lang="pt-BR" sz="1200" b="1" strike="noStrike" spc="-1">
                          <a:solidFill>
                            <a:srgbClr val="333333"/>
                          </a:solidFill>
                          <a:latin typeface="Arial"/>
                        </a:rPr>
                        <a:t>Óbitos</a:t>
                      </a:r>
                      <a:endParaRPr lang="pt-BR" sz="1200" b="0" strike="noStrike" spc="-1">
                        <a:latin typeface="Arial"/>
                      </a:endParaRPr>
                    </a:p>
                  </a:txBody>
                  <a:tcPr marL="89972" marR="89972" marT="45706" marB="45706">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gn="ctr">
                        <a:lnSpc>
                          <a:spcPct val="100000"/>
                        </a:lnSpc>
                      </a:pPr>
                      <a:r>
                        <a:rPr lang="pt-BR" sz="1200" b="1" strike="noStrike" spc="-1">
                          <a:solidFill>
                            <a:srgbClr val="333333"/>
                          </a:solidFill>
                          <a:latin typeface="Arial"/>
                        </a:rPr>
                        <a:t>Óbitos em fumantes</a:t>
                      </a:r>
                      <a:endParaRPr lang="pt-BR" sz="1200" b="0" strike="noStrike" spc="-1">
                        <a:latin typeface="Arial"/>
                      </a:endParaRPr>
                    </a:p>
                  </a:txBody>
                  <a:tcPr marL="89972" marR="89972" marT="45706" marB="45706">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263361">
                <a:tc>
                  <a:txBody>
                    <a:bodyPr/>
                    <a:lstStyle/>
                    <a:p>
                      <a:pPr>
                        <a:lnSpc>
                          <a:spcPct val="100000"/>
                        </a:lnSpc>
                      </a:pPr>
                      <a:r>
                        <a:rPr lang="pt-BR" sz="1200" b="0" strike="noStrike" spc="-1">
                          <a:solidFill>
                            <a:srgbClr val="333333"/>
                          </a:solidFill>
                          <a:latin typeface="Arial"/>
                        </a:rPr>
                        <a:t>&gt;=100</a:t>
                      </a:r>
                      <a:endParaRPr lang="pt-BR" sz="1200" b="0" strike="noStrike" spc="-1">
                        <a:latin typeface="Arial"/>
                      </a:endParaRPr>
                    </a:p>
                  </a:txBody>
                  <a:tcPr marL="89972" marR="89972" marT="45706" marB="45706">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pt-BR" sz="1200" b="0" strike="noStrike" spc="-1">
                          <a:solidFill>
                            <a:srgbClr val="333333"/>
                          </a:solidFill>
                          <a:latin typeface="Arial"/>
                        </a:rPr>
                        <a:t>4</a:t>
                      </a:r>
                      <a:endParaRPr lang="pt-BR" sz="1200" b="0" strike="noStrike" spc="-1">
                        <a:latin typeface="Arial"/>
                      </a:endParaRPr>
                    </a:p>
                  </a:txBody>
                  <a:tcPr marL="89972" marR="89972" marT="45706" marB="45706">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pt-BR" sz="1200" b="0" strike="noStrike" spc="-1">
                          <a:solidFill>
                            <a:srgbClr val="333333"/>
                          </a:solidFill>
                          <a:latin typeface="Arial"/>
                        </a:rPr>
                        <a:t>2</a:t>
                      </a:r>
                      <a:endParaRPr lang="pt-BR" sz="1200" b="0" strike="noStrike" spc="-1">
                        <a:latin typeface="Arial"/>
                      </a:endParaRPr>
                    </a:p>
                  </a:txBody>
                  <a:tcPr marL="89972" marR="89972" marT="45706" marB="45706">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263361">
                <a:tc>
                  <a:txBody>
                    <a:bodyPr/>
                    <a:lstStyle/>
                    <a:p>
                      <a:pPr>
                        <a:lnSpc>
                          <a:spcPct val="100000"/>
                        </a:lnSpc>
                      </a:pPr>
                      <a:r>
                        <a:rPr lang="pt-BR" sz="1200" b="0" strike="noStrike" spc="-1">
                          <a:solidFill>
                            <a:srgbClr val="333333"/>
                          </a:solidFill>
                          <a:latin typeface="Arial"/>
                        </a:rPr>
                        <a:t>0-19</a:t>
                      </a:r>
                      <a:endParaRPr lang="pt-BR" sz="1200" b="0" strike="noStrike" spc="-1">
                        <a:latin typeface="Arial"/>
                      </a:endParaRPr>
                    </a:p>
                  </a:txBody>
                  <a:tcPr marL="89972" marR="89972" marT="45706" marB="45706">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pt-BR" sz="1200" b="0" strike="noStrike" spc="-1">
                          <a:solidFill>
                            <a:srgbClr val="333333"/>
                          </a:solidFill>
                          <a:latin typeface="Arial"/>
                        </a:rPr>
                        <a:t>1460</a:t>
                      </a:r>
                      <a:endParaRPr lang="pt-BR" sz="1200" b="0" strike="noStrike" spc="-1">
                        <a:latin typeface="Arial"/>
                      </a:endParaRPr>
                    </a:p>
                  </a:txBody>
                  <a:tcPr marL="89972" marR="89972" marT="45706" marB="45706">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pt-BR" sz="1200" b="0" strike="noStrike" spc="-1">
                          <a:solidFill>
                            <a:srgbClr val="333333"/>
                          </a:solidFill>
                          <a:latin typeface="Arial"/>
                        </a:rPr>
                        <a:t>0</a:t>
                      </a:r>
                      <a:endParaRPr lang="pt-BR" sz="1200" b="0" strike="noStrike" spc="-1">
                        <a:latin typeface="Arial"/>
                      </a:endParaRPr>
                    </a:p>
                  </a:txBody>
                  <a:tcPr marL="89972" marR="89972" marT="45706" marB="45706">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263361">
                <a:tc>
                  <a:txBody>
                    <a:bodyPr/>
                    <a:lstStyle/>
                    <a:p>
                      <a:pPr>
                        <a:lnSpc>
                          <a:spcPct val="100000"/>
                        </a:lnSpc>
                      </a:pPr>
                      <a:r>
                        <a:rPr lang="pt-BR" sz="1200" b="0" strike="noStrike" spc="-1">
                          <a:solidFill>
                            <a:srgbClr val="333333"/>
                          </a:solidFill>
                          <a:latin typeface="Arial"/>
                        </a:rPr>
                        <a:t>20-29</a:t>
                      </a:r>
                      <a:endParaRPr lang="pt-BR" sz="1200" b="0" strike="noStrike" spc="-1">
                        <a:latin typeface="Arial"/>
                      </a:endParaRPr>
                    </a:p>
                  </a:txBody>
                  <a:tcPr marL="89972" marR="89972" marT="45706" marB="45706">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pt-BR" sz="1200" b="0" strike="noStrike" spc="-1">
                          <a:solidFill>
                            <a:srgbClr val="333333"/>
                          </a:solidFill>
                          <a:latin typeface="Arial"/>
                        </a:rPr>
                        <a:t>7787</a:t>
                      </a:r>
                      <a:endParaRPr lang="pt-BR" sz="1200" b="0" strike="noStrike" spc="-1">
                        <a:latin typeface="Arial"/>
                      </a:endParaRPr>
                    </a:p>
                  </a:txBody>
                  <a:tcPr marL="89972" marR="89972" marT="45706" marB="45706">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pt-BR" sz="1200" b="0" strike="noStrike" spc="-1">
                          <a:solidFill>
                            <a:srgbClr val="333333"/>
                          </a:solidFill>
                          <a:latin typeface="Arial"/>
                        </a:rPr>
                        <a:t>11</a:t>
                      </a:r>
                      <a:endParaRPr lang="pt-BR" sz="1200" b="0" strike="noStrike" spc="-1">
                        <a:latin typeface="Arial"/>
                      </a:endParaRPr>
                    </a:p>
                  </a:txBody>
                  <a:tcPr marL="89972" marR="89972" marT="45706" marB="45706">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263361">
                <a:tc>
                  <a:txBody>
                    <a:bodyPr/>
                    <a:lstStyle/>
                    <a:p>
                      <a:pPr>
                        <a:lnSpc>
                          <a:spcPct val="100000"/>
                        </a:lnSpc>
                      </a:pPr>
                      <a:r>
                        <a:rPr lang="pt-BR" sz="1200" b="0" strike="noStrike" spc="-1">
                          <a:solidFill>
                            <a:srgbClr val="333333"/>
                          </a:solidFill>
                          <a:latin typeface="Arial"/>
                        </a:rPr>
                        <a:t>30-39</a:t>
                      </a:r>
                      <a:endParaRPr lang="pt-BR" sz="1200" b="0" strike="noStrike" spc="-1">
                        <a:latin typeface="Arial"/>
                      </a:endParaRPr>
                    </a:p>
                  </a:txBody>
                  <a:tcPr marL="89972" marR="89972" marT="45706" marB="45706">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pt-BR" sz="1200" b="0" strike="noStrike" spc="-1">
                          <a:solidFill>
                            <a:srgbClr val="333333"/>
                          </a:solidFill>
                          <a:latin typeface="Arial"/>
                        </a:rPr>
                        <a:t>6978</a:t>
                      </a:r>
                      <a:endParaRPr lang="pt-BR" sz="1200" b="0" strike="noStrike" spc="-1">
                        <a:latin typeface="Arial"/>
                      </a:endParaRPr>
                    </a:p>
                  </a:txBody>
                  <a:tcPr marL="89972" marR="89972" marT="45706" marB="45706">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pt-BR" sz="1200" b="0" strike="noStrike" spc="-1">
                          <a:solidFill>
                            <a:srgbClr val="333333"/>
                          </a:solidFill>
                          <a:latin typeface="Arial"/>
                        </a:rPr>
                        <a:t>21</a:t>
                      </a:r>
                      <a:endParaRPr lang="pt-BR" sz="1200" b="0" strike="noStrike" spc="-1">
                        <a:latin typeface="Arial"/>
                      </a:endParaRPr>
                    </a:p>
                  </a:txBody>
                  <a:tcPr marL="89972" marR="89972" marT="45706" marB="45706">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263361">
                <a:tc>
                  <a:txBody>
                    <a:bodyPr/>
                    <a:lstStyle/>
                    <a:p>
                      <a:pPr>
                        <a:lnSpc>
                          <a:spcPct val="100000"/>
                        </a:lnSpc>
                      </a:pPr>
                      <a:r>
                        <a:rPr lang="pt-BR" sz="1200" b="0" strike="noStrike" spc="-1">
                          <a:solidFill>
                            <a:srgbClr val="333333"/>
                          </a:solidFill>
                          <a:latin typeface="Arial"/>
                        </a:rPr>
                        <a:t>40-49</a:t>
                      </a:r>
                      <a:endParaRPr lang="pt-BR" sz="1200" b="0" strike="noStrike" spc="-1">
                        <a:latin typeface="Arial"/>
                      </a:endParaRPr>
                    </a:p>
                  </a:txBody>
                  <a:tcPr marL="89972" marR="89972" marT="45706" marB="45706">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pt-BR" sz="1200" b="0" strike="noStrike" spc="-1" dirty="0">
                          <a:solidFill>
                            <a:srgbClr val="333333"/>
                          </a:solidFill>
                          <a:latin typeface="Arial"/>
                        </a:rPr>
                        <a:t>5511</a:t>
                      </a:r>
                      <a:endParaRPr lang="pt-BR" sz="1200" b="0" strike="noStrike" spc="-1" dirty="0">
                        <a:latin typeface="Arial"/>
                      </a:endParaRPr>
                    </a:p>
                  </a:txBody>
                  <a:tcPr marL="89972" marR="89972" marT="45706" marB="45706">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pt-BR" sz="1200" b="0" strike="noStrike" spc="-1" dirty="0">
                          <a:solidFill>
                            <a:srgbClr val="333333"/>
                          </a:solidFill>
                          <a:latin typeface="Arial"/>
                        </a:rPr>
                        <a:t>72</a:t>
                      </a:r>
                      <a:endParaRPr lang="pt-BR" sz="1200" b="0" strike="noStrike" spc="-1" dirty="0">
                        <a:latin typeface="Arial"/>
                      </a:endParaRPr>
                    </a:p>
                  </a:txBody>
                  <a:tcPr marL="89972" marR="89972" marT="45706" marB="45706">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263361">
                <a:tc>
                  <a:txBody>
                    <a:bodyPr/>
                    <a:lstStyle/>
                    <a:p>
                      <a:pPr>
                        <a:lnSpc>
                          <a:spcPct val="100000"/>
                        </a:lnSpc>
                      </a:pPr>
                      <a:r>
                        <a:rPr lang="pt-BR" sz="1200" b="0" strike="noStrike" spc="-1">
                          <a:solidFill>
                            <a:srgbClr val="333333"/>
                          </a:solidFill>
                          <a:latin typeface="Arial"/>
                        </a:rPr>
                        <a:t>50-59</a:t>
                      </a:r>
                      <a:endParaRPr lang="pt-BR" sz="1200" b="0" strike="noStrike" spc="-1">
                        <a:latin typeface="Arial"/>
                      </a:endParaRPr>
                    </a:p>
                  </a:txBody>
                  <a:tcPr marL="89972" marR="89972" marT="45706" marB="45706">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pt-BR" sz="1200" b="0" strike="noStrike" spc="-1">
                          <a:solidFill>
                            <a:srgbClr val="333333"/>
                          </a:solidFill>
                          <a:latin typeface="Arial"/>
                        </a:rPr>
                        <a:t>4471</a:t>
                      </a:r>
                      <a:endParaRPr lang="pt-BR" sz="1200" b="0" strike="noStrike" spc="-1">
                        <a:latin typeface="Arial"/>
                      </a:endParaRPr>
                    </a:p>
                  </a:txBody>
                  <a:tcPr marL="89972" marR="89972" marT="45706" marB="45706">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pt-BR" sz="1200" b="0" strike="noStrike" spc="-1">
                          <a:solidFill>
                            <a:srgbClr val="333333"/>
                          </a:solidFill>
                          <a:latin typeface="Arial"/>
                        </a:rPr>
                        <a:t>177</a:t>
                      </a:r>
                      <a:endParaRPr lang="pt-BR" sz="1200" b="0" strike="noStrike" spc="-1">
                        <a:latin typeface="Arial"/>
                      </a:endParaRPr>
                    </a:p>
                  </a:txBody>
                  <a:tcPr marL="89972" marR="89972" marT="45706" marB="45706">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263361">
                <a:tc>
                  <a:txBody>
                    <a:bodyPr/>
                    <a:lstStyle/>
                    <a:p>
                      <a:pPr>
                        <a:lnSpc>
                          <a:spcPct val="100000"/>
                        </a:lnSpc>
                      </a:pPr>
                      <a:r>
                        <a:rPr lang="pt-BR" sz="1200" b="0" strike="noStrike" spc="-1">
                          <a:solidFill>
                            <a:srgbClr val="333333"/>
                          </a:solidFill>
                          <a:latin typeface="Arial"/>
                        </a:rPr>
                        <a:t>60-69</a:t>
                      </a:r>
                      <a:endParaRPr lang="pt-BR" sz="1200" b="0" strike="noStrike" spc="-1">
                        <a:latin typeface="Arial"/>
                      </a:endParaRPr>
                    </a:p>
                  </a:txBody>
                  <a:tcPr marL="89972" marR="89972" marT="45706" marB="45706">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pt-BR" sz="1200" b="0" strike="noStrike" spc="-1">
                          <a:solidFill>
                            <a:srgbClr val="333333"/>
                          </a:solidFill>
                          <a:latin typeface="Arial"/>
                        </a:rPr>
                        <a:t>2524</a:t>
                      </a:r>
                      <a:endParaRPr lang="pt-BR" sz="1200" b="0" strike="noStrike" spc="-1">
                        <a:latin typeface="Arial"/>
                      </a:endParaRPr>
                    </a:p>
                  </a:txBody>
                  <a:tcPr marL="89972" marR="89972" marT="45706" marB="45706">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pt-BR" sz="1200" b="0" strike="noStrike" spc="-1">
                          <a:solidFill>
                            <a:srgbClr val="333333"/>
                          </a:solidFill>
                          <a:latin typeface="Arial"/>
                        </a:rPr>
                        <a:t>297</a:t>
                      </a:r>
                      <a:endParaRPr lang="pt-BR" sz="1200" b="0" strike="noStrike" spc="-1">
                        <a:latin typeface="Arial"/>
                      </a:endParaRPr>
                    </a:p>
                  </a:txBody>
                  <a:tcPr marL="89972" marR="89972" marT="45706" marB="45706">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263361">
                <a:tc>
                  <a:txBody>
                    <a:bodyPr/>
                    <a:lstStyle/>
                    <a:p>
                      <a:pPr>
                        <a:lnSpc>
                          <a:spcPct val="100000"/>
                        </a:lnSpc>
                      </a:pPr>
                      <a:r>
                        <a:rPr lang="pt-BR" sz="1200" b="0" strike="noStrike" spc="-1">
                          <a:solidFill>
                            <a:srgbClr val="333333"/>
                          </a:solidFill>
                          <a:latin typeface="Arial"/>
                        </a:rPr>
                        <a:t>70-79</a:t>
                      </a:r>
                      <a:endParaRPr lang="pt-BR" sz="1200" b="0" strike="noStrike" spc="-1">
                        <a:latin typeface="Arial"/>
                      </a:endParaRPr>
                    </a:p>
                  </a:txBody>
                  <a:tcPr marL="89972" marR="89972" marT="45706" marB="45706">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pt-BR" sz="1200" b="0" strike="noStrike" spc="-1">
                          <a:solidFill>
                            <a:srgbClr val="333333"/>
                          </a:solidFill>
                          <a:latin typeface="Arial"/>
                        </a:rPr>
                        <a:t>1184</a:t>
                      </a:r>
                      <a:endParaRPr lang="pt-BR" sz="1200" b="0" strike="noStrike" spc="-1">
                        <a:latin typeface="Arial"/>
                      </a:endParaRPr>
                    </a:p>
                  </a:txBody>
                  <a:tcPr marL="89972" marR="89972" marT="45706" marB="45706">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pt-BR" sz="1200" b="0" strike="noStrike" spc="-1">
                          <a:solidFill>
                            <a:srgbClr val="333333"/>
                          </a:solidFill>
                          <a:latin typeface="Arial"/>
                        </a:rPr>
                        <a:t>280</a:t>
                      </a:r>
                      <a:endParaRPr lang="pt-BR" sz="1200" b="0" strike="noStrike" spc="-1">
                        <a:latin typeface="Arial"/>
                      </a:endParaRPr>
                    </a:p>
                  </a:txBody>
                  <a:tcPr marL="89972" marR="89972" marT="45706" marB="45706">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263361">
                <a:tc>
                  <a:txBody>
                    <a:bodyPr/>
                    <a:lstStyle/>
                    <a:p>
                      <a:pPr>
                        <a:lnSpc>
                          <a:spcPct val="100000"/>
                        </a:lnSpc>
                      </a:pPr>
                      <a:r>
                        <a:rPr lang="pt-BR" sz="1200" b="0" strike="noStrike" spc="-1">
                          <a:solidFill>
                            <a:srgbClr val="333333"/>
                          </a:solidFill>
                          <a:latin typeface="Arial"/>
                        </a:rPr>
                        <a:t>80-89</a:t>
                      </a:r>
                      <a:endParaRPr lang="pt-BR" sz="1200" b="0" strike="noStrike" spc="-1">
                        <a:latin typeface="Arial"/>
                      </a:endParaRPr>
                    </a:p>
                  </a:txBody>
                  <a:tcPr marL="89972" marR="89972" marT="45706" marB="45706">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pt-BR" sz="1200" b="0" strike="noStrike" spc="-1">
                          <a:solidFill>
                            <a:srgbClr val="333333"/>
                          </a:solidFill>
                          <a:latin typeface="Arial"/>
                        </a:rPr>
                        <a:t>462</a:t>
                      </a:r>
                      <a:endParaRPr lang="pt-BR" sz="1200" b="0" strike="noStrike" spc="-1">
                        <a:latin typeface="Arial"/>
                      </a:endParaRPr>
                    </a:p>
                  </a:txBody>
                  <a:tcPr marL="89972" marR="89972" marT="45706" marB="45706">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pt-BR" sz="1200" b="0" strike="noStrike" spc="-1">
                          <a:solidFill>
                            <a:srgbClr val="333333"/>
                          </a:solidFill>
                          <a:latin typeface="Arial"/>
                        </a:rPr>
                        <a:t>166</a:t>
                      </a:r>
                      <a:endParaRPr lang="pt-BR" sz="1200" b="0" strike="noStrike" spc="-1">
                        <a:latin typeface="Arial"/>
                      </a:endParaRPr>
                    </a:p>
                  </a:txBody>
                  <a:tcPr marL="89972" marR="89972" marT="45706" marB="45706">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263361">
                <a:tc>
                  <a:txBody>
                    <a:bodyPr/>
                    <a:lstStyle/>
                    <a:p>
                      <a:pPr>
                        <a:lnSpc>
                          <a:spcPct val="100000"/>
                        </a:lnSpc>
                      </a:pPr>
                      <a:r>
                        <a:rPr lang="pt-BR" sz="1200" b="0" strike="noStrike" spc="-1">
                          <a:solidFill>
                            <a:srgbClr val="333333"/>
                          </a:solidFill>
                          <a:latin typeface="Arial"/>
                        </a:rPr>
                        <a:t>90-99</a:t>
                      </a:r>
                      <a:endParaRPr lang="pt-BR" sz="1200" b="0" strike="noStrike" spc="-1">
                        <a:latin typeface="Arial"/>
                      </a:endParaRPr>
                    </a:p>
                  </a:txBody>
                  <a:tcPr marL="89972" marR="89972" marT="45706" marB="45706">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pt-BR" sz="1200" b="0" strike="noStrike" spc="-1">
                          <a:solidFill>
                            <a:srgbClr val="333333"/>
                          </a:solidFill>
                          <a:latin typeface="Arial"/>
                        </a:rPr>
                        <a:t>71</a:t>
                      </a:r>
                      <a:endParaRPr lang="pt-BR" sz="1200" b="0" strike="noStrike" spc="-1">
                        <a:latin typeface="Arial"/>
                      </a:endParaRPr>
                    </a:p>
                  </a:txBody>
                  <a:tcPr marL="89972" marR="89972" marT="45706" marB="45706">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pt-BR" sz="1200" b="0" strike="noStrike" spc="-1">
                          <a:solidFill>
                            <a:srgbClr val="333333"/>
                          </a:solidFill>
                          <a:latin typeface="Arial"/>
                        </a:rPr>
                        <a:t>36</a:t>
                      </a:r>
                      <a:endParaRPr lang="pt-BR" sz="1200" b="0" strike="noStrike" spc="-1">
                        <a:latin typeface="Arial"/>
                      </a:endParaRPr>
                    </a:p>
                  </a:txBody>
                  <a:tcPr marL="89972" marR="89972" marT="45706" marB="45706">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263361">
                <a:tc>
                  <a:txBody>
                    <a:bodyPr/>
                    <a:lstStyle/>
                    <a:p>
                      <a:pPr>
                        <a:lnSpc>
                          <a:spcPct val="100000"/>
                        </a:lnSpc>
                      </a:pPr>
                      <a:r>
                        <a:rPr lang="pt-BR" sz="1200" b="1" strike="noStrike" spc="-1">
                          <a:solidFill>
                            <a:srgbClr val="333333"/>
                          </a:solidFill>
                          <a:latin typeface="Arial"/>
                        </a:rPr>
                        <a:t>Total Geral</a:t>
                      </a:r>
                      <a:endParaRPr lang="pt-BR" sz="1200" b="0" strike="noStrike" spc="-1">
                        <a:latin typeface="Arial"/>
                      </a:endParaRPr>
                    </a:p>
                  </a:txBody>
                  <a:tcPr marL="89972" marR="89972" marT="45706" marB="45706">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pt-BR" sz="1200" b="1" strike="noStrike" spc="-1">
                          <a:solidFill>
                            <a:srgbClr val="333333"/>
                          </a:solidFill>
                          <a:latin typeface="Arial"/>
                        </a:rPr>
                        <a:t>30452</a:t>
                      </a:r>
                      <a:endParaRPr lang="pt-BR" sz="1200" b="0" strike="noStrike" spc="-1">
                        <a:latin typeface="Arial"/>
                      </a:endParaRPr>
                    </a:p>
                  </a:txBody>
                  <a:tcPr marL="89972" marR="89972" marT="45706" marB="45706">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pt-BR" sz="1200" b="1" strike="noStrike" spc="-1" dirty="0">
                          <a:solidFill>
                            <a:srgbClr val="333333"/>
                          </a:solidFill>
                          <a:latin typeface="Arial"/>
                        </a:rPr>
                        <a:t>1062</a:t>
                      </a:r>
                      <a:endParaRPr lang="pt-BR" sz="1200" b="0" strike="noStrike" spc="-1" dirty="0">
                        <a:latin typeface="Arial"/>
                      </a:endParaRPr>
                    </a:p>
                  </a:txBody>
                  <a:tcPr marL="89972" marR="89972" marT="45706" marB="45706">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sp>
        <p:nvSpPr>
          <p:cNvPr id="173" name="Retângulo 172"/>
          <p:cNvSpPr/>
          <p:nvPr/>
        </p:nvSpPr>
        <p:spPr>
          <a:xfrm>
            <a:off x="1571604" y="4429138"/>
            <a:ext cx="4961789" cy="341534"/>
          </a:xfrm>
          <a:prstGeom prst="rect">
            <a:avLst/>
          </a:prstGeom>
          <a:noFill/>
          <a:ln w="0">
            <a:noFill/>
          </a:ln>
        </p:spPr>
        <p:style>
          <a:lnRef idx="0">
            <a:scrgbClr r="0" g="0" b="0"/>
          </a:lnRef>
          <a:fillRef idx="0">
            <a:scrgbClr r="0" g="0" b="0"/>
          </a:fillRef>
          <a:effectRef idx="0">
            <a:scrgbClr r="0" g="0" b="0"/>
          </a:effectRef>
          <a:fontRef idx="minor"/>
        </p:style>
        <p:txBody>
          <a:bodyPr lIns="89972" tIns="44986" rIns="89972" bIns="44986">
            <a:noAutofit/>
          </a:bodyPr>
          <a:lstStyle/>
          <a:p>
            <a:pPr>
              <a:lnSpc>
                <a:spcPct val="100000"/>
              </a:lnSpc>
            </a:pPr>
            <a:r>
              <a:rPr lang="pt-BR" sz="1100" spc="-1" dirty="0" smtClean="0">
                <a:latin typeface="Arial"/>
                <a:ea typeface="DejaVu Sans"/>
              </a:rPr>
              <a:t>Fonte: Sistema Notifica </a:t>
            </a:r>
            <a:r>
              <a:rPr lang="pt-BR" sz="1100" spc="-1" dirty="0" err="1" smtClean="0">
                <a:latin typeface="Arial"/>
                <a:ea typeface="DejaVu Sans"/>
              </a:rPr>
              <a:t>Covid</a:t>
            </a:r>
            <a:r>
              <a:rPr lang="pt-BR" sz="1100" spc="-1" dirty="0" smtClean="0">
                <a:latin typeface="Arial"/>
                <a:ea typeface="DejaVu Sans"/>
              </a:rPr>
              <a:t>-19 (2020 a 23.08.2021)</a:t>
            </a:r>
            <a:endParaRPr lang="pt-BR" sz="1100" spc="-1" dirty="0">
              <a:latin typeface="Arial"/>
            </a:endParaRPr>
          </a:p>
        </p:txBody>
      </p:sp>
      <p:sp>
        <p:nvSpPr>
          <p:cNvPr id="4" name="Título 2"/>
          <p:cNvSpPr txBox="1">
            <a:spLocks/>
          </p:cNvSpPr>
          <p:nvPr/>
        </p:nvSpPr>
        <p:spPr>
          <a:xfrm>
            <a:off x="251520" y="267494"/>
            <a:ext cx="8686800" cy="504056"/>
          </a:xfrm>
          <a:prstGeom prst="rect">
            <a:avLst/>
          </a:prstGeom>
        </p:spPr>
        <p:txBody>
          <a:bodyPr/>
          <a:lstStyle/>
          <a:p>
            <a:pPr algn="ctr"/>
            <a:r>
              <a:rPr lang="pt-BR" sz="2000" b="1" kern="0" dirty="0" smtClean="0">
                <a:solidFill>
                  <a:srgbClr val="0070C0"/>
                </a:solidFill>
                <a:latin typeface="+mn-lt"/>
              </a:rPr>
              <a:t>Tabagismo e Covid-19 no Paraná</a:t>
            </a:r>
            <a:endParaRPr lang="pt-BR" sz="2000" b="1" kern="0" dirty="0">
              <a:solidFill>
                <a:srgbClr val="0070C0"/>
              </a:solidFill>
              <a:latin typeface="+mn-lt"/>
            </a:endParaRPr>
          </a:p>
        </p:txBody>
      </p:sp>
    </p:spTree>
    <p:extLst>
      <p:ext uri="{BB962C8B-B14F-4D97-AF65-F5344CB8AC3E}">
        <p14:creationId xmlns="" xmlns:p14="http://schemas.microsoft.com/office/powerpoint/2010/main" val="373356764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tângulo 47"/>
          <p:cNvSpPr/>
          <p:nvPr/>
        </p:nvSpPr>
        <p:spPr>
          <a:xfrm>
            <a:off x="27216" y="195486"/>
            <a:ext cx="8631216" cy="792088"/>
          </a:xfrm>
          <a:prstGeom prst="rect">
            <a:avLst/>
          </a:prstGeom>
          <a:noFill/>
          <a:ln w="0">
            <a:noFill/>
          </a:ln>
        </p:spPr>
        <p:style>
          <a:lnRef idx="0">
            <a:scrgbClr r="0" g="0" b="0"/>
          </a:lnRef>
          <a:fillRef idx="0">
            <a:scrgbClr r="0" g="0" b="0"/>
          </a:fillRef>
          <a:effectRef idx="0">
            <a:scrgbClr r="0" g="0" b="0"/>
          </a:effectRef>
          <a:fontRef idx="minor"/>
        </p:style>
        <p:txBody>
          <a:bodyPr lIns="89972" tIns="44986" rIns="89972" bIns="44986">
            <a:noAutofit/>
          </a:bodyPr>
          <a:lstStyle/>
          <a:p>
            <a:pPr algn="ctr">
              <a:lnSpc>
                <a:spcPct val="100000"/>
              </a:lnSpc>
            </a:pPr>
            <a:r>
              <a:rPr lang="pt-BR" sz="2400" b="1" spc="-1" dirty="0" smtClean="0">
                <a:solidFill>
                  <a:srgbClr val="3465A4"/>
                </a:solidFill>
                <a:latin typeface="+mj-lt"/>
                <a:ea typeface="DejaVu Sans"/>
              </a:rPr>
              <a:t>Desafios do Programa Estadual de Controle do Tabagismo no Paraná</a:t>
            </a:r>
            <a:endParaRPr lang="pt-BR" sz="2400" b="1" spc="-1" dirty="0">
              <a:latin typeface="+mj-lt"/>
            </a:endParaRPr>
          </a:p>
        </p:txBody>
      </p:sp>
      <p:sp>
        <p:nvSpPr>
          <p:cNvPr id="49" name="CaixaDeTexto 48"/>
          <p:cNvSpPr txBox="1"/>
          <p:nvPr/>
        </p:nvSpPr>
        <p:spPr>
          <a:xfrm>
            <a:off x="384046" y="1131590"/>
            <a:ext cx="7917556" cy="3059056"/>
          </a:xfrm>
          <a:prstGeom prst="rect">
            <a:avLst/>
          </a:prstGeom>
          <a:noFill/>
          <a:ln w="0">
            <a:noFill/>
          </a:ln>
        </p:spPr>
        <p:txBody>
          <a:bodyPr lIns="89972" tIns="44986" rIns="89972" bIns="44986">
            <a:noAutofit/>
          </a:bodyPr>
          <a:lstStyle/>
          <a:p>
            <a:pPr marL="285750" indent="-285750" algn="just">
              <a:spcBef>
                <a:spcPts val="799"/>
              </a:spcBef>
              <a:buFont typeface="Wingdings" panose="05000000000000000000" pitchFamily="2" charset="2"/>
              <a:buChar char="§"/>
              <a:tabLst>
                <a:tab pos="0" algn="l"/>
                <a:tab pos="446088" algn="l"/>
                <a:tab pos="895350" algn="l"/>
                <a:tab pos="1344613" algn="l"/>
                <a:tab pos="1793875" algn="l"/>
                <a:tab pos="2243138" algn="l"/>
                <a:tab pos="2692400" algn="l"/>
                <a:tab pos="3141663" algn="l"/>
                <a:tab pos="3590925" algn="l"/>
                <a:tab pos="4040188" algn="l"/>
                <a:tab pos="4489450" algn="l"/>
                <a:tab pos="4938713" algn="l"/>
                <a:tab pos="5386388" algn="l"/>
                <a:tab pos="5835650" algn="l"/>
                <a:tab pos="6284913" algn="l"/>
                <a:tab pos="6734175" algn="l"/>
                <a:tab pos="7183438" algn="l"/>
                <a:tab pos="7632700" algn="l"/>
                <a:tab pos="8081963" algn="l"/>
                <a:tab pos="8531225" algn="l"/>
                <a:tab pos="8980488" algn="l"/>
                <a:tab pos="8982075" algn="l"/>
                <a:tab pos="9429750" algn="l"/>
                <a:tab pos="9879013" algn="l"/>
                <a:tab pos="10328275" algn="l"/>
                <a:tab pos="10777538" algn="l"/>
              </a:tabLst>
            </a:pPr>
            <a:r>
              <a:rPr lang="pt-BR" sz="1600" spc="-1" dirty="0" smtClean="0">
                <a:latin typeface="Arial"/>
              </a:rPr>
              <a:t>Incorporar a intervenção de </a:t>
            </a:r>
            <a:r>
              <a:rPr lang="pt-BR" sz="1600" spc="-1" dirty="0">
                <a:latin typeface="Arial"/>
              </a:rPr>
              <a:t>cessação do tabagismo durante o tratamento da tuberculose como medida importante </a:t>
            </a:r>
            <a:r>
              <a:rPr lang="pt-BR" sz="1600" spc="-1" dirty="0">
                <a:latin typeface="Arial"/>
                <a:ea typeface="Microsoft YaHei"/>
              </a:rPr>
              <a:t>ao sucesso do tratamento, nas Unidades Básicas de Saúde (UBS) dos municípios </a:t>
            </a:r>
            <a:r>
              <a:rPr lang="pt-BR" sz="1600" spc="-1" dirty="0" smtClean="0">
                <a:latin typeface="Arial"/>
                <a:ea typeface="Microsoft YaHei"/>
              </a:rPr>
              <a:t>paranaenses</a:t>
            </a:r>
          </a:p>
          <a:p>
            <a:pPr marL="285750" indent="-285750" algn="just">
              <a:spcBef>
                <a:spcPts val="799"/>
              </a:spcBef>
              <a:buFont typeface="Wingdings" panose="05000000000000000000" pitchFamily="2" charset="2"/>
              <a:buChar char="§"/>
              <a:tabLst>
                <a:tab pos="0" algn="l"/>
                <a:tab pos="446088" algn="l"/>
                <a:tab pos="895350" algn="l"/>
                <a:tab pos="1344613" algn="l"/>
                <a:tab pos="1793875" algn="l"/>
                <a:tab pos="2243138" algn="l"/>
                <a:tab pos="2692400" algn="l"/>
                <a:tab pos="3141663" algn="l"/>
                <a:tab pos="3590925" algn="l"/>
                <a:tab pos="4040188" algn="l"/>
                <a:tab pos="4489450" algn="l"/>
                <a:tab pos="4938713" algn="l"/>
                <a:tab pos="5386388" algn="l"/>
                <a:tab pos="5835650" algn="l"/>
                <a:tab pos="6284913" algn="l"/>
                <a:tab pos="6734175" algn="l"/>
                <a:tab pos="7183438" algn="l"/>
                <a:tab pos="7632700" algn="l"/>
                <a:tab pos="8081963" algn="l"/>
                <a:tab pos="8531225" algn="l"/>
                <a:tab pos="8980488" algn="l"/>
                <a:tab pos="8982075" algn="l"/>
                <a:tab pos="9429750" algn="l"/>
                <a:tab pos="9879013" algn="l"/>
                <a:tab pos="10328275" algn="l"/>
                <a:tab pos="10777538" algn="l"/>
              </a:tabLst>
            </a:pPr>
            <a:r>
              <a:rPr lang="pt-BR" sz="1600" spc="-1" dirty="0" smtClean="0">
                <a:latin typeface="Arial"/>
              </a:rPr>
              <a:t>Recompor </a:t>
            </a:r>
            <a:r>
              <a:rPr lang="pt-BR" sz="1600" spc="-1" dirty="0">
                <a:latin typeface="Arial"/>
              </a:rPr>
              <a:t>equipes incompletas para abordagem do tratamento da Cessação do tabagismo nas UBS, ampliando o acesso a população </a:t>
            </a:r>
            <a:r>
              <a:rPr lang="pt-BR" sz="1600" spc="-1" dirty="0" smtClean="0">
                <a:latin typeface="Arial"/>
              </a:rPr>
              <a:t>tabagista</a:t>
            </a:r>
          </a:p>
          <a:p>
            <a:pPr marL="285750" indent="-285750" algn="just">
              <a:spcBef>
                <a:spcPts val="799"/>
              </a:spcBef>
              <a:buFont typeface="Wingdings" panose="05000000000000000000" pitchFamily="2" charset="2"/>
              <a:buChar char="§"/>
              <a:tabLst>
                <a:tab pos="0" algn="l"/>
                <a:tab pos="446088" algn="l"/>
                <a:tab pos="895350" algn="l"/>
                <a:tab pos="1344613" algn="l"/>
                <a:tab pos="1793875" algn="l"/>
                <a:tab pos="2243138" algn="l"/>
                <a:tab pos="2692400" algn="l"/>
                <a:tab pos="3141663" algn="l"/>
                <a:tab pos="3590925" algn="l"/>
                <a:tab pos="4040188" algn="l"/>
                <a:tab pos="4489450" algn="l"/>
                <a:tab pos="4938713" algn="l"/>
                <a:tab pos="5386388" algn="l"/>
                <a:tab pos="5835650" algn="l"/>
                <a:tab pos="6284913" algn="l"/>
                <a:tab pos="6734175" algn="l"/>
                <a:tab pos="7183438" algn="l"/>
                <a:tab pos="7632700" algn="l"/>
                <a:tab pos="8081963" algn="l"/>
                <a:tab pos="8531225" algn="l"/>
                <a:tab pos="8980488" algn="l"/>
                <a:tab pos="8982075" algn="l"/>
                <a:tab pos="9429750" algn="l"/>
                <a:tab pos="9879013" algn="l"/>
                <a:tab pos="10328275" algn="l"/>
                <a:tab pos="10777538" algn="l"/>
              </a:tabLst>
            </a:pPr>
            <a:r>
              <a:rPr lang="pt-BR" sz="1600" spc="-1" dirty="0" smtClean="0">
                <a:latin typeface="Arial"/>
              </a:rPr>
              <a:t>Implementação </a:t>
            </a:r>
            <a:r>
              <a:rPr lang="pt-BR" sz="1600" spc="-1" dirty="0">
                <a:latin typeface="Arial"/>
              </a:rPr>
              <a:t>do Programa Saber Saúde em </a:t>
            </a:r>
            <a:r>
              <a:rPr lang="pt-BR" sz="1600" spc="-1" dirty="0" smtClean="0">
                <a:latin typeface="Arial"/>
              </a:rPr>
              <a:t>um número maior de escolas paranaenses</a:t>
            </a:r>
          </a:p>
          <a:p>
            <a:pPr marL="285750" indent="-285750" algn="just">
              <a:spcBef>
                <a:spcPts val="799"/>
              </a:spcBef>
              <a:buFont typeface="Wingdings" panose="05000000000000000000" pitchFamily="2" charset="2"/>
              <a:buChar char="§"/>
              <a:tabLst>
                <a:tab pos="0" algn="l"/>
                <a:tab pos="446088" algn="l"/>
                <a:tab pos="895350" algn="l"/>
                <a:tab pos="1344613" algn="l"/>
                <a:tab pos="1793875" algn="l"/>
                <a:tab pos="2243138" algn="l"/>
                <a:tab pos="2692400" algn="l"/>
                <a:tab pos="3141663" algn="l"/>
                <a:tab pos="3590925" algn="l"/>
                <a:tab pos="4040188" algn="l"/>
                <a:tab pos="4489450" algn="l"/>
                <a:tab pos="4938713" algn="l"/>
                <a:tab pos="5386388" algn="l"/>
                <a:tab pos="5835650" algn="l"/>
                <a:tab pos="6284913" algn="l"/>
                <a:tab pos="6734175" algn="l"/>
                <a:tab pos="7183438" algn="l"/>
                <a:tab pos="7632700" algn="l"/>
                <a:tab pos="8081963" algn="l"/>
                <a:tab pos="8531225" algn="l"/>
                <a:tab pos="8980488" algn="l"/>
                <a:tab pos="8982075" algn="l"/>
                <a:tab pos="9429750" algn="l"/>
                <a:tab pos="9879013" algn="l"/>
                <a:tab pos="10328275" algn="l"/>
                <a:tab pos="10777538" algn="l"/>
              </a:tabLst>
            </a:pPr>
            <a:r>
              <a:rPr lang="pt-BR" sz="1600" spc="-1" dirty="0">
                <a:latin typeface="Arial"/>
              </a:rPr>
              <a:t>I</a:t>
            </a:r>
            <a:r>
              <a:rPr lang="pt-BR" sz="1600" spc="-1" dirty="0" smtClean="0">
                <a:latin typeface="Arial"/>
              </a:rPr>
              <a:t>ncorporar </a:t>
            </a:r>
            <a:r>
              <a:rPr lang="pt-BR" sz="1600" spc="-1" dirty="0">
                <a:latin typeface="Arial"/>
              </a:rPr>
              <a:t>o tratamento da cessação do tabagismo nos Hospitais </a:t>
            </a:r>
            <a:r>
              <a:rPr lang="pt-BR" sz="1600" spc="-1" dirty="0" smtClean="0">
                <a:latin typeface="Arial"/>
              </a:rPr>
              <a:t>Psiquiátricos</a:t>
            </a:r>
            <a:endParaRPr lang="pt-BR" sz="1600" spc="-1" dirty="0">
              <a:latin typeface="Arial"/>
            </a:endParaRPr>
          </a:p>
          <a:p>
            <a:endParaRPr lang="pt-BR" sz="1600" spc="-1" dirty="0">
              <a:latin typeface="Arial"/>
            </a:endParaRPr>
          </a:p>
        </p:txBody>
      </p:sp>
    </p:spTree>
    <p:extLst>
      <p:ext uri="{BB962C8B-B14F-4D97-AF65-F5344CB8AC3E}">
        <p14:creationId xmlns="" xmlns:p14="http://schemas.microsoft.com/office/powerpoint/2010/main" val="8960454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CaixaDeTexto 49"/>
          <p:cNvSpPr txBox="1"/>
          <p:nvPr/>
        </p:nvSpPr>
        <p:spPr>
          <a:xfrm>
            <a:off x="179512" y="699542"/>
            <a:ext cx="4963992" cy="3658158"/>
          </a:xfrm>
          <a:prstGeom prst="rect">
            <a:avLst/>
          </a:prstGeom>
          <a:noFill/>
          <a:ln w="0">
            <a:noFill/>
          </a:ln>
        </p:spPr>
        <p:txBody>
          <a:bodyPr lIns="89972" tIns="44986" rIns="89972" bIns="44986">
            <a:noAutofit/>
          </a:bodyPr>
          <a:lstStyle/>
          <a:p>
            <a:pPr algn="just"/>
            <a:r>
              <a:rPr lang="pt-BR" sz="1799" spc="-1" dirty="0">
                <a:latin typeface="Arial"/>
              </a:rPr>
              <a:t>O INCA/MS, realizará mais uma capacitação nos </a:t>
            </a:r>
            <a:r>
              <a:rPr lang="pt-BR" sz="1799" b="1" spc="-1" dirty="0">
                <a:latin typeface="Arial"/>
              </a:rPr>
              <a:t>dias 20 e 21 de outubro/21 </a:t>
            </a:r>
            <a:r>
              <a:rPr lang="pt-BR" sz="1799" spc="-1" dirty="0">
                <a:latin typeface="Arial"/>
              </a:rPr>
              <a:t>no horário </a:t>
            </a:r>
            <a:r>
              <a:rPr lang="pt-BR" sz="1799" spc="-1" dirty="0" smtClean="0">
                <a:latin typeface="Arial"/>
              </a:rPr>
              <a:t>das </a:t>
            </a:r>
            <a:r>
              <a:rPr lang="pt-BR" sz="1799" b="1" spc="-1" dirty="0" smtClean="0">
                <a:latin typeface="Arial"/>
              </a:rPr>
              <a:t>13 </a:t>
            </a:r>
            <a:r>
              <a:rPr lang="pt-BR" sz="1799" b="1" spc="-1" dirty="0">
                <a:latin typeface="Arial"/>
              </a:rPr>
              <a:t>às 17 </a:t>
            </a:r>
            <a:r>
              <a:rPr lang="pt-BR" sz="1799" b="1" spc="-1" dirty="0" smtClean="0">
                <a:latin typeface="Arial"/>
              </a:rPr>
              <a:t>horas</a:t>
            </a:r>
          </a:p>
          <a:p>
            <a:pPr algn="just"/>
            <a:endParaRPr lang="pt-BR" sz="1799" b="1" spc="-1" dirty="0" smtClean="0">
              <a:latin typeface="Arial"/>
            </a:endParaRPr>
          </a:p>
          <a:p>
            <a:pPr algn="just"/>
            <a:r>
              <a:rPr lang="pt-BR" sz="1799" spc="-1" dirty="0" smtClean="0">
                <a:latin typeface="Arial"/>
              </a:rPr>
              <a:t>Será a </a:t>
            </a:r>
            <a:r>
              <a:rPr lang="pt-BR" sz="1799" spc="-1" dirty="0">
                <a:latin typeface="Arial"/>
              </a:rPr>
              <a:t>6ª capacitação </a:t>
            </a:r>
            <a:r>
              <a:rPr lang="pt-BR" sz="1799" spc="-1" dirty="0" smtClean="0">
                <a:latin typeface="Arial"/>
              </a:rPr>
              <a:t>ofertada </a:t>
            </a:r>
            <a:r>
              <a:rPr lang="pt-BR" sz="1799" spc="-1" dirty="0">
                <a:latin typeface="Arial"/>
              </a:rPr>
              <a:t>para os Estados neste período de pandemia.</a:t>
            </a:r>
          </a:p>
          <a:p>
            <a:pPr algn="just"/>
            <a:endParaRPr lang="pt-BR" sz="1799" spc="-1" dirty="0">
              <a:latin typeface="Arial"/>
            </a:endParaRPr>
          </a:p>
          <a:p>
            <a:pPr algn="just"/>
            <a:r>
              <a:rPr lang="pt-BR" sz="1799" spc="-1" dirty="0">
                <a:latin typeface="Arial"/>
              </a:rPr>
              <a:t>P</a:t>
            </a:r>
            <a:r>
              <a:rPr lang="pt-BR" sz="1799" spc="-1" dirty="0" smtClean="0">
                <a:latin typeface="Arial"/>
              </a:rPr>
              <a:t>úblico </a:t>
            </a:r>
            <a:r>
              <a:rPr lang="pt-BR" sz="1799" spc="-1" dirty="0">
                <a:latin typeface="Arial"/>
              </a:rPr>
              <a:t>alvo do curso: psicólogo, enfermeiro, médico, farmacêutico, assistente social, nutricionista, odontólogo, fisioterapeuta, fonoaudiólogo, educador físico, terapeuta ocupacional.</a:t>
            </a:r>
          </a:p>
          <a:p>
            <a:endParaRPr lang="pt-BR" sz="1799" spc="-1" dirty="0">
              <a:latin typeface="Arial"/>
            </a:endParaRPr>
          </a:p>
          <a:p>
            <a:endParaRPr lang="pt-BR" sz="1799" spc="-1" dirty="0">
              <a:latin typeface="Arial"/>
            </a:endParaRPr>
          </a:p>
          <a:p>
            <a:r>
              <a:rPr lang="pt-BR" sz="1799" spc="-1" dirty="0">
                <a:latin typeface="Arial"/>
              </a:rPr>
              <a:t>  </a:t>
            </a:r>
          </a:p>
        </p:txBody>
      </p:sp>
    </p:spTree>
    <p:extLst>
      <p:ext uri="{BB962C8B-B14F-4D97-AF65-F5344CB8AC3E}">
        <p14:creationId xmlns="" xmlns:p14="http://schemas.microsoft.com/office/powerpoint/2010/main" val="32501327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251520" y="123478"/>
            <a:ext cx="5012140" cy="4511774"/>
          </a:xfrm>
          <a:prstGeom prst="rect">
            <a:avLst/>
          </a:prstGeom>
        </p:spPr>
      </p:pic>
      <p:pic>
        <p:nvPicPr>
          <p:cNvPr id="5" name="Imagem 4"/>
          <p:cNvPicPr>
            <a:picLocks noChangeAspect="1"/>
          </p:cNvPicPr>
          <p:nvPr/>
        </p:nvPicPr>
        <p:blipFill>
          <a:blip r:embed="rId3"/>
          <a:stretch>
            <a:fillRect/>
          </a:stretch>
        </p:blipFill>
        <p:spPr>
          <a:xfrm>
            <a:off x="5472539" y="0"/>
            <a:ext cx="3671461" cy="2308672"/>
          </a:xfrm>
          <a:prstGeom prst="rect">
            <a:avLst/>
          </a:prstGeom>
        </p:spPr>
      </p:pic>
    </p:spTree>
    <p:extLst>
      <p:ext uri="{BB962C8B-B14F-4D97-AF65-F5344CB8AC3E}">
        <p14:creationId xmlns="" xmlns:p14="http://schemas.microsoft.com/office/powerpoint/2010/main" val="362800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Shape 1"/>
          <p:cNvSpPr/>
          <p:nvPr/>
        </p:nvSpPr>
        <p:spPr>
          <a:xfrm>
            <a:off x="458470" y="206216"/>
            <a:ext cx="8216624" cy="846459"/>
          </a:xfrm>
          <a:prstGeom prst="rect">
            <a:avLst/>
          </a:prstGeom>
          <a:noFill/>
          <a:ln w="9360">
            <a:noFill/>
          </a:ln>
        </p:spPr>
        <p:style>
          <a:lnRef idx="0">
            <a:scrgbClr r="0" g="0" b="0"/>
          </a:lnRef>
          <a:fillRef idx="0">
            <a:scrgbClr r="0" g="0" b="0"/>
          </a:fillRef>
          <a:effectRef idx="0">
            <a:scrgbClr r="0" g="0" b="0"/>
          </a:effectRef>
          <a:fontRef idx="minor"/>
        </p:style>
      </p:sp>
      <p:pic>
        <p:nvPicPr>
          <p:cNvPr id="53" name="Imagem 52"/>
          <p:cNvPicPr/>
          <p:nvPr/>
        </p:nvPicPr>
        <p:blipFill>
          <a:blip r:embed="rId3"/>
          <a:stretch/>
        </p:blipFill>
        <p:spPr>
          <a:xfrm>
            <a:off x="0" y="0"/>
            <a:ext cx="4052361" cy="4819701"/>
          </a:xfrm>
          <a:prstGeom prst="rect">
            <a:avLst/>
          </a:prstGeom>
          <a:ln w="0">
            <a:noFill/>
          </a:ln>
        </p:spPr>
      </p:pic>
      <p:sp>
        <p:nvSpPr>
          <p:cNvPr id="7" name="Retângulo 6"/>
          <p:cNvSpPr/>
          <p:nvPr/>
        </p:nvSpPr>
        <p:spPr>
          <a:xfrm>
            <a:off x="4283968" y="1851670"/>
            <a:ext cx="4248472" cy="2968031"/>
          </a:xfrm>
          <a:prstGeom prst="rect">
            <a:avLst/>
          </a:prstGeom>
          <a:noFill/>
          <a:ln w="0">
            <a:noFill/>
          </a:ln>
        </p:spPr>
        <p:style>
          <a:lnRef idx="0">
            <a:scrgbClr r="0" g="0" b="0"/>
          </a:lnRef>
          <a:fillRef idx="0">
            <a:scrgbClr r="0" g="0" b="0"/>
          </a:fillRef>
          <a:effectRef idx="0">
            <a:scrgbClr r="0" g="0" b="0"/>
          </a:effectRef>
          <a:fontRef idx="minor"/>
        </p:style>
        <p:txBody>
          <a:bodyPr lIns="89972" tIns="46786" rIns="89972" bIns="46786">
            <a:normAutofit fontScale="25000" lnSpcReduction="20000"/>
          </a:bodyPr>
          <a:lstStyle/>
          <a:p>
            <a:pPr marL="342608" indent="-333971">
              <a:lnSpc>
                <a:spcPct val="80000"/>
              </a:lnSpc>
              <a:spcBef>
                <a:spcPts val="799"/>
              </a:spcBef>
              <a:tabLst>
                <a:tab pos="0" algn="l"/>
              </a:tabLst>
            </a:pPr>
            <a:r>
              <a:rPr lang="pt-BR" sz="4800" b="1" spc="-1" dirty="0" smtClean="0">
                <a:solidFill>
                  <a:srgbClr val="0000CC"/>
                </a:solidFill>
                <a:latin typeface="Arial"/>
                <a:ea typeface="DejaVu Sans"/>
              </a:rPr>
              <a:t> </a:t>
            </a:r>
            <a:endParaRPr lang="pt-BR" sz="4800" spc="-1" dirty="0">
              <a:latin typeface="Arial"/>
            </a:endParaRPr>
          </a:p>
          <a:p>
            <a:pPr indent="7938">
              <a:lnSpc>
                <a:spcPct val="120000"/>
              </a:lnSpc>
              <a:tabLst>
                <a:tab pos="0" algn="l"/>
              </a:tabLst>
            </a:pPr>
            <a:r>
              <a:rPr lang="pt-BR" sz="4800" b="1" spc="-1" dirty="0" smtClean="0">
                <a:solidFill>
                  <a:srgbClr val="579D1C"/>
                </a:solidFill>
                <a:latin typeface="Arial"/>
                <a:ea typeface="DejaVu Sans"/>
              </a:rPr>
              <a:t>Equipe Técnica:</a:t>
            </a:r>
          </a:p>
          <a:p>
            <a:pPr indent="7938">
              <a:lnSpc>
                <a:spcPct val="120000"/>
              </a:lnSpc>
              <a:tabLst>
                <a:tab pos="0" algn="l"/>
              </a:tabLst>
            </a:pPr>
            <a:endParaRPr lang="pt-BR" sz="4800" b="1" spc="-1" dirty="0">
              <a:solidFill>
                <a:srgbClr val="579D1C"/>
              </a:solidFill>
              <a:latin typeface="Arial"/>
              <a:ea typeface="DejaVu Sans"/>
            </a:endParaRPr>
          </a:p>
          <a:p>
            <a:pPr indent="7938">
              <a:lnSpc>
                <a:spcPct val="120000"/>
              </a:lnSpc>
              <a:tabLst>
                <a:tab pos="0" algn="l"/>
              </a:tabLst>
            </a:pPr>
            <a:r>
              <a:rPr lang="pt-BR" sz="4800" b="1" spc="-1" dirty="0" smtClean="0">
                <a:latin typeface="Arial"/>
                <a:ea typeface="DejaVu Sans"/>
              </a:rPr>
              <a:t>Divisão de Prevenção </a:t>
            </a:r>
            <a:r>
              <a:rPr lang="pt-BR" sz="4800" b="1" spc="-1" dirty="0">
                <a:latin typeface="Arial"/>
                <a:ea typeface="DejaVu Sans"/>
              </a:rPr>
              <a:t>e Controle </a:t>
            </a:r>
            <a:r>
              <a:rPr lang="pt-BR" sz="4800" b="1" spc="-1" dirty="0" smtClean="0">
                <a:latin typeface="Arial"/>
                <a:ea typeface="DejaVu Sans"/>
              </a:rPr>
              <a:t>de Doenças </a:t>
            </a:r>
            <a:r>
              <a:rPr lang="pt-BR" sz="4800" b="1" spc="-1" dirty="0">
                <a:latin typeface="Arial"/>
                <a:ea typeface="DejaVu Sans"/>
              </a:rPr>
              <a:t>Crônicas e Tabagismo</a:t>
            </a:r>
            <a:endParaRPr lang="pt-BR" sz="4800" spc="-1" dirty="0">
              <a:latin typeface="Arial"/>
            </a:endParaRPr>
          </a:p>
          <a:p>
            <a:pPr indent="7938">
              <a:lnSpc>
                <a:spcPct val="120000"/>
              </a:lnSpc>
              <a:tabLst>
                <a:tab pos="0" algn="l"/>
              </a:tabLst>
            </a:pPr>
            <a:r>
              <a:rPr lang="pt-BR" sz="4800" b="1" spc="-1" dirty="0">
                <a:latin typeface="Arial"/>
                <a:ea typeface="DejaVu Sans"/>
              </a:rPr>
              <a:t>                                                                                               Rejane Cristina Teixeira </a:t>
            </a:r>
            <a:r>
              <a:rPr lang="pt-BR" sz="4800" b="1" spc="-1" dirty="0" err="1" smtClean="0">
                <a:latin typeface="Arial"/>
                <a:ea typeface="DejaVu Sans"/>
              </a:rPr>
              <a:t>Tabuti</a:t>
            </a:r>
            <a:endParaRPr lang="pt-BR" sz="4800" b="1" spc="-1" dirty="0" smtClean="0">
              <a:latin typeface="Arial"/>
              <a:ea typeface="DejaVu Sans"/>
            </a:endParaRPr>
          </a:p>
          <a:p>
            <a:pPr indent="7938">
              <a:lnSpc>
                <a:spcPct val="120000"/>
              </a:lnSpc>
              <a:tabLst>
                <a:tab pos="0" algn="l"/>
              </a:tabLst>
            </a:pPr>
            <a:r>
              <a:rPr lang="pt-BR" sz="4800" b="1" spc="-1" dirty="0" smtClean="0">
                <a:latin typeface="Arial"/>
              </a:rPr>
              <a:t>Thais </a:t>
            </a:r>
            <a:r>
              <a:rPr lang="pt-BR" sz="4800" b="1" spc="-1" dirty="0" err="1" smtClean="0">
                <a:latin typeface="Arial"/>
              </a:rPr>
              <a:t>Trybus</a:t>
            </a:r>
            <a:endParaRPr lang="pt-BR" sz="4800" b="1" spc="-1" dirty="0" smtClean="0">
              <a:latin typeface="Arial"/>
            </a:endParaRPr>
          </a:p>
          <a:p>
            <a:pPr indent="7938">
              <a:lnSpc>
                <a:spcPct val="120000"/>
              </a:lnSpc>
              <a:tabLst>
                <a:tab pos="0" algn="l"/>
              </a:tabLst>
            </a:pPr>
            <a:r>
              <a:rPr lang="pt-BR" sz="4800" b="1" spc="-1" dirty="0" smtClean="0">
                <a:latin typeface="Arial"/>
                <a:ea typeface="DejaVu Sans"/>
              </a:rPr>
              <a:t>                                                                                          Referências do Programa </a:t>
            </a:r>
            <a:r>
              <a:rPr lang="pt-BR" sz="4800" b="1" spc="-1" dirty="0">
                <a:latin typeface="Arial"/>
                <a:ea typeface="DejaVu Sans"/>
              </a:rPr>
              <a:t>Estadual Controle Tabagismo </a:t>
            </a:r>
            <a:endParaRPr lang="pt-BR" sz="4800" spc="-1" dirty="0">
              <a:latin typeface="Arial"/>
            </a:endParaRPr>
          </a:p>
          <a:p>
            <a:pPr indent="7938">
              <a:lnSpc>
                <a:spcPct val="120000"/>
              </a:lnSpc>
              <a:tabLst>
                <a:tab pos="0" algn="l"/>
              </a:tabLst>
            </a:pPr>
            <a:r>
              <a:rPr lang="pt-BR" sz="4800" b="1" spc="-1" dirty="0">
                <a:latin typeface="Arial"/>
                <a:ea typeface="Arial"/>
              </a:rPr>
              <a:t>             </a:t>
            </a:r>
            <a:r>
              <a:rPr lang="pt-BR" sz="4800" b="1" spc="-1" dirty="0" smtClean="0">
                <a:latin typeface="Arial"/>
                <a:ea typeface="Arial"/>
              </a:rPr>
              <a:t>                                                                                      </a:t>
            </a:r>
            <a:r>
              <a:rPr lang="pt-BR" sz="4800" b="1" spc="-1" dirty="0" err="1">
                <a:latin typeface="Arial"/>
                <a:ea typeface="Arial"/>
              </a:rPr>
              <a:t>Aureni</a:t>
            </a:r>
            <a:r>
              <a:rPr lang="pt-BR" sz="4800" b="1" spc="-1" dirty="0">
                <a:latin typeface="Arial"/>
                <a:ea typeface="Arial"/>
              </a:rPr>
              <a:t> de Souza </a:t>
            </a:r>
            <a:r>
              <a:rPr lang="pt-BR" sz="4800" b="1" spc="-1" dirty="0" err="1" smtClean="0">
                <a:latin typeface="Arial"/>
                <a:ea typeface="Arial"/>
              </a:rPr>
              <a:t>Desplanches</a:t>
            </a:r>
            <a:endParaRPr lang="pt-BR" sz="4800" b="1" spc="-1" dirty="0" smtClean="0">
              <a:latin typeface="Arial"/>
              <a:ea typeface="Arial"/>
            </a:endParaRPr>
          </a:p>
          <a:p>
            <a:pPr indent="7938">
              <a:lnSpc>
                <a:spcPct val="120000"/>
              </a:lnSpc>
              <a:tabLst>
                <a:tab pos="0" algn="l"/>
              </a:tabLst>
            </a:pPr>
            <a:r>
              <a:rPr lang="pt-BR" sz="4800" b="1" spc="-1" dirty="0" smtClean="0">
                <a:latin typeface="Arial"/>
              </a:rPr>
              <a:t>Marcos </a:t>
            </a:r>
            <a:r>
              <a:rPr lang="pt-BR" sz="4800" b="1" spc="-1" dirty="0" err="1" smtClean="0">
                <a:latin typeface="Arial"/>
              </a:rPr>
              <a:t>Demário</a:t>
            </a:r>
            <a:endParaRPr lang="pt-BR" sz="4800" spc="-1" dirty="0">
              <a:latin typeface="Arial"/>
            </a:endParaRPr>
          </a:p>
          <a:p>
            <a:pPr indent="7938">
              <a:lnSpc>
                <a:spcPct val="120000"/>
              </a:lnSpc>
              <a:tabLst>
                <a:tab pos="0" algn="l"/>
              </a:tabLst>
            </a:pPr>
            <a:r>
              <a:rPr lang="pt-BR" sz="4800" b="1" spc="-1" dirty="0">
                <a:latin typeface="Arial"/>
                <a:ea typeface="Arial"/>
              </a:rPr>
              <a:t>                           </a:t>
            </a:r>
            <a:endParaRPr lang="pt-BR" sz="4800" spc="-1" dirty="0">
              <a:latin typeface="Arial"/>
            </a:endParaRPr>
          </a:p>
          <a:p>
            <a:pPr marL="342608" indent="-333971">
              <a:lnSpc>
                <a:spcPct val="120000"/>
              </a:lnSpc>
              <a:tabLst>
                <a:tab pos="0" algn="l"/>
              </a:tabLst>
            </a:pPr>
            <a:r>
              <a:rPr lang="pt-BR" sz="4800" spc="-1" dirty="0">
                <a:solidFill>
                  <a:srgbClr val="000000"/>
                </a:solidFill>
                <a:latin typeface="Arial"/>
                <a:ea typeface="Arial"/>
              </a:rPr>
              <a:t>                                      </a:t>
            </a:r>
            <a:endParaRPr lang="pt-BR" sz="4800" spc="-1" dirty="0">
              <a:latin typeface="Arial"/>
            </a:endParaRPr>
          </a:p>
          <a:p>
            <a:pPr marL="342608" indent="-333971" algn="r">
              <a:lnSpc>
                <a:spcPct val="120000"/>
              </a:lnSpc>
              <a:tabLst>
                <a:tab pos="0" algn="l"/>
              </a:tabLst>
            </a:pPr>
            <a:endParaRPr lang="pt-BR" sz="1799" spc="-1" dirty="0">
              <a:latin typeface="Arial"/>
            </a:endParaRPr>
          </a:p>
          <a:p>
            <a:pPr marL="342608" indent="-333971" algn="r">
              <a:lnSpc>
                <a:spcPct val="120000"/>
              </a:lnSpc>
              <a:tabLst>
                <a:tab pos="0" algn="l"/>
              </a:tabLst>
            </a:pPr>
            <a:endParaRPr lang="pt-BR" sz="1799" spc="-1" dirty="0">
              <a:latin typeface="Arial"/>
            </a:endParaRPr>
          </a:p>
          <a:p>
            <a:pPr marL="342608" indent="-333971" algn="r">
              <a:lnSpc>
                <a:spcPct val="120000"/>
              </a:lnSpc>
              <a:tabLst>
                <a:tab pos="0" algn="l"/>
              </a:tabLst>
            </a:pPr>
            <a:r>
              <a:rPr lang="pt-BR" sz="800" spc="-1" dirty="0">
                <a:solidFill>
                  <a:srgbClr val="000000"/>
                </a:solidFill>
                <a:latin typeface="Arial"/>
                <a:ea typeface="Arial"/>
              </a:rPr>
              <a:t>   </a:t>
            </a:r>
            <a:endParaRPr lang="pt-BR" sz="800" spc="-1" dirty="0">
              <a:latin typeface="Arial"/>
            </a:endParaRPr>
          </a:p>
          <a:p>
            <a:pPr marL="342608" indent="-333971" algn="r">
              <a:lnSpc>
                <a:spcPct val="120000"/>
              </a:lnSpc>
              <a:tabLst>
                <a:tab pos="0" algn="l"/>
              </a:tabLst>
            </a:pPr>
            <a:r>
              <a:rPr lang="pt-BR" sz="800" spc="-1" dirty="0">
                <a:solidFill>
                  <a:srgbClr val="0033CC"/>
                </a:solidFill>
                <a:latin typeface="Arial"/>
                <a:ea typeface="Arial"/>
              </a:rPr>
              <a:t>          </a:t>
            </a:r>
            <a:endParaRPr lang="pt-BR" sz="800" spc="-1" dirty="0">
              <a:latin typeface="Arial"/>
            </a:endParaRPr>
          </a:p>
          <a:p>
            <a:pPr marL="342608" indent="-333971" algn="r">
              <a:lnSpc>
                <a:spcPct val="120000"/>
              </a:lnSpc>
              <a:tabLst>
                <a:tab pos="0" algn="l"/>
              </a:tabLst>
            </a:pPr>
            <a:r>
              <a:rPr lang="pt-BR" sz="800" spc="-1" dirty="0">
                <a:solidFill>
                  <a:srgbClr val="0033CC"/>
                </a:solidFill>
                <a:latin typeface="Arial"/>
                <a:ea typeface="Arial"/>
              </a:rPr>
              <a:t>           </a:t>
            </a:r>
            <a:endParaRPr lang="pt-BR" sz="800" spc="-1" dirty="0">
              <a:latin typeface="Arial"/>
            </a:endParaRPr>
          </a:p>
        </p:txBody>
      </p:sp>
    </p:spTree>
    <p:extLst>
      <p:ext uri="{BB962C8B-B14F-4D97-AF65-F5344CB8AC3E}">
        <p14:creationId xmlns="" xmlns:p14="http://schemas.microsoft.com/office/powerpoint/2010/main" val="153724762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Imagem 6_0"/>
          <p:cNvPicPr/>
          <p:nvPr/>
        </p:nvPicPr>
        <p:blipFill>
          <a:blip r:embed="rId3"/>
          <a:stretch/>
        </p:blipFill>
        <p:spPr>
          <a:xfrm>
            <a:off x="3570" y="1439"/>
            <a:ext cx="9132182" cy="5132016"/>
          </a:xfrm>
          <a:prstGeom prst="rect">
            <a:avLst/>
          </a:prstGeom>
          <a:ln w="9360">
            <a:noFill/>
          </a:ln>
        </p:spPr>
      </p:pic>
      <p:sp>
        <p:nvSpPr>
          <p:cNvPr id="184" name="CustomShape 1_2"/>
          <p:cNvSpPr/>
          <p:nvPr/>
        </p:nvSpPr>
        <p:spPr>
          <a:xfrm>
            <a:off x="-252536" y="2211710"/>
            <a:ext cx="4653364" cy="552387"/>
          </a:xfrm>
          <a:prstGeom prst="rect">
            <a:avLst/>
          </a:prstGeom>
          <a:noFill/>
          <a:ln w="9360">
            <a:noFill/>
          </a:ln>
        </p:spPr>
        <p:style>
          <a:lnRef idx="0">
            <a:scrgbClr r="0" g="0" b="0"/>
          </a:lnRef>
          <a:fillRef idx="0">
            <a:scrgbClr r="0" g="0" b="0"/>
          </a:fillRef>
          <a:effectRef idx="0">
            <a:scrgbClr r="0" g="0" b="0"/>
          </a:effectRef>
          <a:fontRef idx="minor"/>
        </p:style>
        <p:txBody>
          <a:bodyPr lIns="89972" tIns="44986" rIns="89972" bIns="44986">
            <a:spAutoFit/>
          </a:bodyPr>
          <a:lstStyle/>
          <a:p>
            <a:pPr algn="ctr">
              <a:lnSpc>
                <a:spcPct val="100000"/>
              </a:lnSpc>
            </a:pPr>
            <a:r>
              <a:rPr lang="pt-BR" sz="2999" b="1" spc="-1" dirty="0">
                <a:solidFill>
                  <a:srgbClr val="FFFFFF"/>
                </a:solidFill>
                <a:latin typeface="Arial"/>
                <a:ea typeface="DejaVu Sans"/>
              </a:rPr>
              <a:t>OBRIGADA</a:t>
            </a:r>
            <a:endParaRPr lang="pt-BR" sz="2999" spc="-1" dirty="0">
              <a:latin typeface="Arial"/>
            </a:endParaRPr>
          </a:p>
        </p:txBody>
      </p:sp>
    </p:spTree>
    <p:extLst>
      <p:ext uri="{BB962C8B-B14F-4D97-AF65-F5344CB8AC3E}">
        <p14:creationId xmlns="" xmlns:p14="http://schemas.microsoft.com/office/powerpoint/2010/main" val="412254057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395536" y="1131590"/>
            <a:ext cx="7200800" cy="1862105"/>
          </a:xfrm>
          <a:prstGeom prst="rect">
            <a:avLst/>
          </a:prstGeom>
        </p:spPr>
      </p:pic>
      <p:sp>
        <p:nvSpPr>
          <p:cNvPr id="5" name="Título 1"/>
          <p:cNvSpPr txBox="1">
            <a:spLocks/>
          </p:cNvSpPr>
          <p:nvPr/>
        </p:nvSpPr>
        <p:spPr>
          <a:xfrm>
            <a:off x="395536" y="-15042"/>
            <a:ext cx="8229240" cy="858600"/>
          </a:xfrm>
          <a:prstGeom prst="rect">
            <a:avLst/>
          </a:prstGeom>
        </p:spPr>
        <p:txBody>
          <a:bodyPr lIns="0" tIns="0" rIns="0" bIns="0" anchor="ctr">
            <a:noAutofit/>
          </a:bodyPr>
          <a:lstStyle/>
          <a:p>
            <a:pPr algn="ctr"/>
            <a:r>
              <a:rPr lang="pt-BR" sz="3200" b="1" kern="0" dirty="0" smtClean="0">
                <a:solidFill>
                  <a:srgbClr val="C00000"/>
                </a:solidFill>
                <a:latin typeface="+mj-lt"/>
              </a:rPr>
              <a:t>Onde estão os fumantes?</a:t>
            </a:r>
          </a:p>
        </p:txBody>
      </p:sp>
      <p:sp>
        <p:nvSpPr>
          <p:cNvPr id="6" name="Retângulo de cantos arredondados 5"/>
          <p:cNvSpPr/>
          <p:nvPr/>
        </p:nvSpPr>
        <p:spPr>
          <a:xfrm>
            <a:off x="251520" y="3939902"/>
            <a:ext cx="7200800" cy="72008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pt-BR" dirty="0" smtClean="0"/>
              <a:t>No Brasil estima-se um prejuízo de 125 bilhões aos cofres públicos</a:t>
            </a:r>
          </a:p>
          <a:p>
            <a:pPr algn="ctr"/>
            <a:r>
              <a:rPr lang="pt-BR" dirty="0" smtClean="0"/>
              <a:t>Em 2020, foram 443 mortes/dia relacionadas ao consumo de tabaco </a:t>
            </a:r>
            <a:endParaRPr lang="pt-BR" dirty="0"/>
          </a:p>
        </p:txBody>
      </p:sp>
    </p:spTree>
    <p:extLst>
      <p:ext uri="{BB962C8B-B14F-4D97-AF65-F5344CB8AC3E}">
        <p14:creationId xmlns="" xmlns:p14="http://schemas.microsoft.com/office/powerpoint/2010/main" val="3007121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Imagem 81"/>
          <p:cNvPicPr/>
          <p:nvPr/>
        </p:nvPicPr>
        <p:blipFill>
          <a:blip r:embed="rId2"/>
          <a:stretch/>
        </p:blipFill>
        <p:spPr>
          <a:xfrm>
            <a:off x="323528" y="843558"/>
            <a:ext cx="7632848" cy="3312368"/>
          </a:xfrm>
          <a:prstGeom prst="rect">
            <a:avLst/>
          </a:prstGeom>
          <a:ln w="0">
            <a:noFill/>
          </a:ln>
        </p:spPr>
      </p:pic>
      <p:pic>
        <p:nvPicPr>
          <p:cNvPr id="83" name="Imagem 82"/>
          <p:cNvPicPr/>
          <p:nvPr/>
        </p:nvPicPr>
        <p:blipFill>
          <a:blip r:embed="rId3"/>
          <a:stretch/>
        </p:blipFill>
        <p:spPr>
          <a:xfrm rot="8400">
            <a:off x="1260303" y="1349223"/>
            <a:ext cx="6476561" cy="550271"/>
          </a:xfrm>
          <a:prstGeom prst="rect">
            <a:avLst/>
          </a:prstGeom>
          <a:ln w="0">
            <a:noFill/>
          </a:ln>
        </p:spPr>
      </p:pic>
      <p:pic>
        <p:nvPicPr>
          <p:cNvPr id="84" name="Imagem 83"/>
          <p:cNvPicPr/>
          <p:nvPr/>
        </p:nvPicPr>
        <p:blipFill>
          <a:blip r:embed="rId4"/>
          <a:stretch/>
        </p:blipFill>
        <p:spPr>
          <a:xfrm>
            <a:off x="467544" y="4419081"/>
            <a:ext cx="6101917" cy="198299"/>
          </a:xfrm>
          <a:prstGeom prst="rect">
            <a:avLst/>
          </a:prstGeom>
          <a:ln w="0">
            <a:noFill/>
          </a:ln>
        </p:spPr>
      </p:pic>
      <p:sp>
        <p:nvSpPr>
          <p:cNvPr id="6" name="Título 1"/>
          <p:cNvSpPr txBox="1">
            <a:spLocks/>
          </p:cNvSpPr>
          <p:nvPr/>
        </p:nvSpPr>
        <p:spPr>
          <a:xfrm>
            <a:off x="395536" y="-15042"/>
            <a:ext cx="8229240" cy="858600"/>
          </a:xfrm>
          <a:prstGeom prst="rect">
            <a:avLst/>
          </a:prstGeom>
        </p:spPr>
        <p:txBody>
          <a:bodyPr lIns="0" tIns="0" rIns="0" bIns="0" anchor="ctr">
            <a:noAutofit/>
          </a:bodyPr>
          <a:lstStyle/>
          <a:p>
            <a:r>
              <a:rPr lang="pt-BR" sz="2400" b="1" kern="0" dirty="0" smtClean="0">
                <a:solidFill>
                  <a:srgbClr val="C00000"/>
                </a:solidFill>
                <a:latin typeface="+mj-lt"/>
              </a:rPr>
              <a:t>Onde estão os fumantes? Iniciação no tabagismo</a:t>
            </a:r>
          </a:p>
        </p:txBody>
      </p:sp>
    </p:spTree>
    <p:extLst>
      <p:ext uri="{BB962C8B-B14F-4D97-AF65-F5344CB8AC3E}">
        <p14:creationId xmlns="" xmlns:p14="http://schemas.microsoft.com/office/powerpoint/2010/main" val="280947958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m 85"/>
          <p:cNvPicPr/>
          <p:nvPr/>
        </p:nvPicPr>
        <p:blipFill>
          <a:blip r:embed="rId2"/>
          <a:stretch/>
        </p:blipFill>
        <p:spPr>
          <a:xfrm>
            <a:off x="335364" y="843558"/>
            <a:ext cx="7476996" cy="3528392"/>
          </a:xfrm>
          <a:prstGeom prst="rect">
            <a:avLst/>
          </a:prstGeom>
          <a:ln w="0">
            <a:noFill/>
          </a:ln>
        </p:spPr>
      </p:pic>
      <p:pic>
        <p:nvPicPr>
          <p:cNvPr id="87" name="Imagem 86"/>
          <p:cNvPicPr/>
          <p:nvPr/>
        </p:nvPicPr>
        <p:blipFill>
          <a:blip r:embed="rId3"/>
          <a:stretch/>
        </p:blipFill>
        <p:spPr>
          <a:xfrm>
            <a:off x="539552" y="1079667"/>
            <a:ext cx="6476921" cy="538754"/>
          </a:xfrm>
          <a:prstGeom prst="rect">
            <a:avLst/>
          </a:prstGeom>
          <a:ln w="0">
            <a:noFill/>
          </a:ln>
        </p:spPr>
      </p:pic>
      <p:pic>
        <p:nvPicPr>
          <p:cNvPr id="88" name="Imagem 87"/>
          <p:cNvPicPr/>
          <p:nvPr/>
        </p:nvPicPr>
        <p:blipFill>
          <a:blip r:embed="rId4"/>
          <a:stretch/>
        </p:blipFill>
        <p:spPr>
          <a:xfrm>
            <a:off x="370776" y="4536051"/>
            <a:ext cx="6656866" cy="199019"/>
          </a:xfrm>
          <a:prstGeom prst="rect">
            <a:avLst/>
          </a:prstGeom>
          <a:ln w="0">
            <a:noFill/>
          </a:ln>
        </p:spPr>
      </p:pic>
      <p:sp>
        <p:nvSpPr>
          <p:cNvPr id="2" name="Seta para cima 1"/>
          <p:cNvSpPr/>
          <p:nvPr/>
        </p:nvSpPr>
        <p:spPr>
          <a:xfrm>
            <a:off x="395536" y="3939902"/>
            <a:ext cx="288032" cy="432048"/>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ítulo 1"/>
          <p:cNvSpPr txBox="1">
            <a:spLocks/>
          </p:cNvSpPr>
          <p:nvPr/>
        </p:nvSpPr>
        <p:spPr>
          <a:xfrm>
            <a:off x="395536" y="-15042"/>
            <a:ext cx="8229240" cy="858600"/>
          </a:xfrm>
          <a:prstGeom prst="rect">
            <a:avLst/>
          </a:prstGeom>
        </p:spPr>
        <p:txBody>
          <a:bodyPr lIns="0" tIns="0" rIns="0" bIns="0" anchor="ctr">
            <a:noAutofit/>
          </a:bodyPr>
          <a:lstStyle/>
          <a:p>
            <a:r>
              <a:rPr lang="pt-BR" sz="2400" b="1" kern="0" dirty="0" smtClean="0">
                <a:solidFill>
                  <a:srgbClr val="C00000"/>
                </a:solidFill>
                <a:latin typeface="+mj-lt"/>
              </a:rPr>
              <a:t>Onde estão os fumantes? Iniciação no tabagismo</a:t>
            </a:r>
          </a:p>
        </p:txBody>
      </p:sp>
    </p:spTree>
    <p:extLst>
      <p:ext uri="{BB962C8B-B14F-4D97-AF65-F5344CB8AC3E}">
        <p14:creationId xmlns="" xmlns:p14="http://schemas.microsoft.com/office/powerpoint/2010/main" val="161415446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79512" y="821844"/>
            <a:ext cx="3098584" cy="3982154"/>
          </a:xfrm>
          <a:prstGeom prst="rect">
            <a:avLst/>
          </a:prstGeom>
        </p:spPr>
      </p:pic>
      <p:sp>
        <p:nvSpPr>
          <p:cNvPr id="5" name="Título 1"/>
          <p:cNvSpPr txBox="1">
            <a:spLocks/>
          </p:cNvSpPr>
          <p:nvPr/>
        </p:nvSpPr>
        <p:spPr>
          <a:xfrm>
            <a:off x="395536" y="-15042"/>
            <a:ext cx="8229240" cy="858600"/>
          </a:xfrm>
          <a:prstGeom prst="rect">
            <a:avLst/>
          </a:prstGeom>
        </p:spPr>
        <p:txBody>
          <a:bodyPr lIns="0" tIns="0" rIns="0" bIns="0" anchor="ctr">
            <a:noAutofit/>
          </a:bodyPr>
          <a:lstStyle/>
          <a:p>
            <a:pPr algn="ctr"/>
            <a:r>
              <a:rPr lang="pt-BR" sz="3200" b="1" kern="0" dirty="0" smtClean="0">
                <a:solidFill>
                  <a:srgbClr val="C00000"/>
                </a:solidFill>
                <a:latin typeface="+mj-lt"/>
              </a:rPr>
              <a:t>Não existe forma segura de fumar</a:t>
            </a:r>
          </a:p>
        </p:txBody>
      </p:sp>
      <p:pic>
        <p:nvPicPr>
          <p:cNvPr id="6" name="Imagem 5"/>
          <p:cNvPicPr>
            <a:picLocks noChangeAspect="1"/>
          </p:cNvPicPr>
          <p:nvPr/>
        </p:nvPicPr>
        <p:blipFill>
          <a:blip r:embed="rId3"/>
          <a:stretch>
            <a:fillRect/>
          </a:stretch>
        </p:blipFill>
        <p:spPr>
          <a:xfrm>
            <a:off x="3494120" y="843558"/>
            <a:ext cx="3054352" cy="2871409"/>
          </a:xfrm>
          <a:prstGeom prst="rect">
            <a:avLst/>
          </a:prstGeom>
        </p:spPr>
      </p:pic>
      <p:pic>
        <p:nvPicPr>
          <p:cNvPr id="7" name="Imagem 6"/>
          <p:cNvPicPr>
            <a:picLocks noChangeAspect="1"/>
          </p:cNvPicPr>
          <p:nvPr/>
        </p:nvPicPr>
        <p:blipFill>
          <a:blip r:embed="rId4"/>
          <a:stretch>
            <a:fillRect/>
          </a:stretch>
        </p:blipFill>
        <p:spPr>
          <a:xfrm>
            <a:off x="6568400" y="789682"/>
            <a:ext cx="2133600" cy="1247775"/>
          </a:xfrm>
          <a:prstGeom prst="rect">
            <a:avLst/>
          </a:prstGeom>
        </p:spPr>
      </p:pic>
      <p:pic>
        <p:nvPicPr>
          <p:cNvPr id="15362" name="Picture 2" descr="Cachimbo Médio Para Fumo Caximbo Pequeno Preto Sem Suporte | Mercado Livre"/>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876148" y="3623519"/>
            <a:ext cx="1497360" cy="1036463"/>
          </a:xfrm>
          <a:prstGeom prst="rect">
            <a:avLst/>
          </a:prstGeom>
          <a:noFill/>
          <a:extLst>
            <a:ext uri="{909E8E84-426E-40DD-AFC4-6F175D3DCCD1}">
              <a14:hiddenFill xmlns="" xmlns:a14="http://schemas.microsoft.com/office/drawing/2010/main">
                <a:solidFill>
                  <a:srgbClr val="FFFFFF"/>
                </a:solidFill>
              </a14:hiddenFill>
            </a:ext>
          </a:extLst>
        </p:spPr>
      </p:pic>
      <p:pic>
        <p:nvPicPr>
          <p:cNvPr id="15364" name="Picture 4" descr="Dispositivos eletrônicos para fumar são proibidos, mas ainda são vendidos -  Caarapó Online"/>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823944" y="2189438"/>
            <a:ext cx="1378463" cy="130548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71183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Imagem 91"/>
          <p:cNvPicPr/>
          <p:nvPr/>
        </p:nvPicPr>
        <p:blipFill>
          <a:blip r:embed="rId2"/>
          <a:stretch/>
        </p:blipFill>
        <p:spPr>
          <a:xfrm>
            <a:off x="443533" y="699542"/>
            <a:ext cx="7377363" cy="3598529"/>
          </a:xfrm>
          <a:prstGeom prst="rect">
            <a:avLst/>
          </a:prstGeom>
          <a:ln w="0">
            <a:noFill/>
          </a:ln>
        </p:spPr>
      </p:pic>
      <p:pic>
        <p:nvPicPr>
          <p:cNvPr id="93" name="Imagem 92"/>
          <p:cNvPicPr/>
          <p:nvPr/>
        </p:nvPicPr>
        <p:blipFill>
          <a:blip r:embed="rId3"/>
          <a:stretch/>
        </p:blipFill>
        <p:spPr>
          <a:xfrm>
            <a:off x="1440967" y="1079666"/>
            <a:ext cx="6117752" cy="719418"/>
          </a:xfrm>
          <a:prstGeom prst="rect">
            <a:avLst/>
          </a:prstGeom>
          <a:ln w="0">
            <a:noFill/>
          </a:ln>
        </p:spPr>
      </p:pic>
      <p:pic>
        <p:nvPicPr>
          <p:cNvPr id="94" name="Imagem 93"/>
          <p:cNvPicPr/>
          <p:nvPr/>
        </p:nvPicPr>
        <p:blipFill>
          <a:blip r:embed="rId4"/>
          <a:stretch/>
        </p:blipFill>
        <p:spPr>
          <a:xfrm>
            <a:off x="1081077" y="4498612"/>
            <a:ext cx="6102277" cy="198659"/>
          </a:xfrm>
          <a:prstGeom prst="rect">
            <a:avLst/>
          </a:prstGeom>
          <a:ln w="0">
            <a:noFill/>
          </a:ln>
        </p:spPr>
      </p:pic>
      <p:sp>
        <p:nvSpPr>
          <p:cNvPr id="5" name="Título 1"/>
          <p:cNvSpPr txBox="1">
            <a:spLocks/>
          </p:cNvSpPr>
          <p:nvPr/>
        </p:nvSpPr>
        <p:spPr>
          <a:xfrm>
            <a:off x="395536" y="-15042"/>
            <a:ext cx="8229240" cy="858600"/>
          </a:xfrm>
          <a:prstGeom prst="rect">
            <a:avLst/>
          </a:prstGeom>
        </p:spPr>
        <p:txBody>
          <a:bodyPr lIns="0" tIns="0" rIns="0" bIns="0" anchor="ctr">
            <a:noAutofit/>
          </a:bodyPr>
          <a:lstStyle/>
          <a:p>
            <a:r>
              <a:rPr lang="pt-BR" sz="2400" b="1" kern="0" dirty="0" smtClean="0">
                <a:solidFill>
                  <a:srgbClr val="C00000"/>
                </a:solidFill>
                <a:latin typeface="+mj-lt"/>
              </a:rPr>
              <a:t>Onde estão os fumantes? Iniciação no tabagismo</a:t>
            </a:r>
          </a:p>
        </p:txBody>
      </p:sp>
    </p:spTree>
    <p:extLst>
      <p:ext uri="{BB962C8B-B14F-4D97-AF65-F5344CB8AC3E}">
        <p14:creationId xmlns="" xmlns:p14="http://schemas.microsoft.com/office/powerpoint/2010/main" val="50117951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p:nvPr>
        </p:nvSpPr>
        <p:spPr>
          <a:xfrm>
            <a:off x="251520" y="915566"/>
            <a:ext cx="8579296" cy="3600400"/>
          </a:xfrm>
        </p:spPr>
        <p:txBody>
          <a:bodyPr anchor="t"/>
          <a:lstStyle/>
          <a:p>
            <a:pPr algn="ctr"/>
            <a:r>
              <a:rPr lang="pt-BR" dirty="0" smtClean="0">
                <a:latin typeface="+mn-lt"/>
              </a:rPr>
              <a:t>O Brasil é signatário da Convenção Quadro para Controle do Tabaco (em 1999, Estados Membros da Organização Mundial de Saúde propuseram um tratado internacional para controle do tabagismo, assinado em 2003, em vigor desde 2005) e algumas ações foram propostas para controlar a epidemia do</a:t>
            </a:r>
          </a:p>
          <a:p>
            <a:pPr algn="ctr"/>
            <a:r>
              <a:rPr lang="pt-BR" dirty="0" smtClean="0">
                <a:latin typeface="+mn-lt"/>
              </a:rPr>
              <a:t>tabaco, tais como:</a:t>
            </a:r>
          </a:p>
          <a:p>
            <a:pPr algn="ctr"/>
            <a:endParaRPr lang="pt-BR" dirty="0" smtClean="0">
              <a:latin typeface="+mn-lt"/>
            </a:endParaRPr>
          </a:p>
          <a:p>
            <a:pPr marL="285750" indent="-285750" algn="just">
              <a:buFont typeface="Wingdings" panose="05000000000000000000" pitchFamily="2" charset="2"/>
              <a:buChar char="§"/>
            </a:pPr>
            <a:r>
              <a:rPr lang="pt-BR" dirty="0" smtClean="0">
                <a:latin typeface="+mn-lt"/>
              </a:rPr>
              <a:t>Medidas relacionadas ao ambiente</a:t>
            </a:r>
          </a:p>
          <a:p>
            <a:pPr marL="285750" indent="-285750" algn="just">
              <a:buFont typeface="Wingdings" panose="05000000000000000000" pitchFamily="2" charset="2"/>
              <a:buChar char="§"/>
            </a:pPr>
            <a:r>
              <a:rPr lang="pt-BR" dirty="0" smtClean="0">
                <a:latin typeface="+mn-lt"/>
              </a:rPr>
              <a:t>Medidas relacionadas à legislação (propaganda, comercialização)</a:t>
            </a:r>
          </a:p>
          <a:p>
            <a:pPr marL="285750" indent="-285750" algn="just">
              <a:buFont typeface="Wingdings" panose="05000000000000000000" pitchFamily="2" charset="2"/>
              <a:buChar char="§"/>
            </a:pPr>
            <a:r>
              <a:rPr lang="pt-BR" dirty="0" smtClean="0">
                <a:latin typeface="+mn-lt"/>
              </a:rPr>
              <a:t>Medidas relacionadas ao cultivo do fumo</a:t>
            </a:r>
          </a:p>
          <a:p>
            <a:pPr marL="285750" indent="-285750" algn="just">
              <a:buFont typeface="Wingdings" panose="05000000000000000000" pitchFamily="2" charset="2"/>
              <a:buChar char="§"/>
            </a:pPr>
            <a:r>
              <a:rPr lang="pt-BR" sz="2000" b="1" dirty="0" smtClean="0">
                <a:latin typeface="+mn-lt"/>
              </a:rPr>
              <a:t>Ações de apoio aos fumantes que desejam abandonar o tabaco</a:t>
            </a:r>
          </a:p>
          <a:p>
            <a:pPr marL="285750" indent="-285750" algn="just">
              <a:buFont typeface="Wingdings" panose="05000000000000000000" pitchFamily="2" charset="2"/>
              <a:buChar char="§"/>
            </a:pPr>
            <a:r>
              <a:rPr lang="pt-BR" sz="2000" b="1" dirty="0" smtClean="0">
                <a:latin typeface="+mn-lt"/>
              </a:rPr>
              <a:t>Prevenção à iniciação no tabagismo</a:t>
            </a:r>
          </a:p>
        </p:txBody>
      </p:sp>
      <p:sp>
        <p:nvSpPr>
          <p:cNvPr id="4" name="Título 1"/>
          <p:cNvSpPr txBox="1">
            <a:spLocks/>
          </p:cNvSpPr>
          <p:nvPr/>
        </p:nvSpPr>
        <p:spPr>
          <a:xfrm>
            <a:off x="395536" y="-15042"/>
            <a:ext cx="8229240" cy="858600"/>
          </a:xfrm>
          <a:prstGeom prst="rect">
            <a:avLst/>
          </a:prstGeom>
        </p:spPr>
        <p:txBody>
          <a:bodyPr lIns="0" tIns="0" rIns="0" bIns="0" anchor="ctr">
            <a:noAutofit/>
          </a:bodyPr>
          <a:lstStyle/>
          <a:p>
            <a:pPr algn="ctr"/>
            <a:r>
              <a:rPr lang="pt-BR" sz="3600" b="1" kern="0" dirty="0" smtClean="0">
                <a:solidFill>
                  <a:srgbClr val="C00000"/>
                </a:solidFill>
                <a:latin typeface="+mj-lt"/>
              </a:rPr>
              <a:t>Intervenções</a:t>
            </a:r>
          </a:p>
        </p:txBody>
      </p:sp>
    </p:spTree>
    <p:extLst>
      <p:ext uri="{BB962C8B-B14F-4D97-AF65-F5344CB8AC3E}">
        <p14:creationId xmlns="" xmlns:p14="http://schemas.microsoft.com/office/powerpoint/2010/main" val="28506706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2285</TotalTime>
  <Words>1226</Words>
  <Application>Microsoft Office PowerPoint</Application>
  <PresentationFormat>Apresentação na tela (16:9)</PresentationFormat>
  <Paragraphs>163</Paragraphs>
  <Slides>38</Slides>
  <Notes>3</Notes>
  <HiddenSlides>0</HiddenSlides>
  <MMClips>0</MMClips>
  <ScaleCrop>false</ScaleCrop>
  <HeadingPairs>
    <vt:vector size="6" baseType="variant">
      <vt:variant>
        <vt:lpstr>Tema</vt:lpstr>
      </vt:variant>
      <vt:variant>
        <vt:i4>1</vt:i4>
      </vt:variant>
      <vt:variant>
        <vt:lpstr>Servidores OLE incorporados</vt:lpstr>
      </vt:variant>
      <vt:variant>
        <vt:i4>0</vt:i4>
      </vt:variant>
      <vt:variant>
        <vt:lpstr>Títulos de slides</vt:lpstr>
      </vt:variant>
      <vt:variant>
        <vt:i4>38</vt:i4>
      </vt:variant>
    </vt:vector>
  </HeadingPairs>
  <TitlesOfParts>
    <vt:vector size="39" baseType="lpstr">
      <vt:lpstr>Office Theme</vt:lpstr>
      <vt:lpstr>Slide 1</vt:lpstr>
      <vt:lpstr>Tabagismo – O que é?</vt:lpstr>
      <vt:lpstr>Onde estão os fumantes?</vt:lpstr>
      <vt:lpstr>Slide 4</vt:lpstr>
      <vt:lpstr>Slide 5</vt:lpstr>
      <vt:lpstr>Slide 6</vt:lpstr>
      <vt:lpstr>Slide 7</vt:lpstr>
      <vt:lpstr>Slide 8</vt:lpstr>
      <vt:lpstr>Slide 9</vt:lpstr>
      <vt:lpstr>Campanhas</vt:lpstr>
      <vt:lpstr>Saber Saúde</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Diagnóstico da situação dos medicamentos do PECT, janeiro a junho 2021</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Company>Secretaria de Saude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elaine.oliveira</dc:creator>
  <dc:description/>
  <cp:lastModifiedBy>elaine.oliveira</cp:lastModifiedBy>
  <cp:revision>249</cp:revision>
  <dcterms:created xsi:type="dcterms:W3CDTF">2021-06-29T17:18:23Z</dcterms:created>
  <dcterms:modified xsi:type="dcterms:W3CDTF">2021-09-22T11:22:32Z</dcterms:modified>
  <dc:language>pt-BR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0</vt:i4>
  </property>
  <property fmtid="{D5CDD505-2E9C-101B-9397-08002B2CF9AE}" pid="3" name="HyperlinksChanged">
    <vt:bool>false</vt:bool>
  </property>
  <property fmtid="{D5CDD505-2E9C-101B-9397-08002B2CF9AE}" pid="4" name="LinksUpToDate">
    <vt:bool>false</vt:bool>
  </property>
  <property fmtid="{D5CDD505-2E9C-101B-9397-08002B2CF9AE}" pid="5" name="MMClips">
    <vt:i4>0</vt:i4>
  </property>
  <property fmtid="{D5CDD505-2E9C-101B-9397-08002B2CF9AE}" pid="6" name="Notes">
    <vt:i4>6</vt:i4>
  </property>
  <property fmtid="{D5CDD505-2E9C-101B-9397-08002B2CF9AE}" pid="7" name="PresentationFormat">
    <vt:lpwstr>Apresentação na tela (16:9)</vt:lpwstr>
  </property>
  <property fmtid="{D5CDD505-2E9C-101B-9397-08002B2CF9AE}" pid="8" name="ScaleCrop">
    <vt:bool>false</vt:bool>
  </property>
  <property fmtid="{D5CDD505-2E9C-101B-9397-08002B2CF9AE}" pid="9" name="ShareDoc">
    <vt:bool>false</vt:bool>
  </property>
  <property fmtid="{D5CDD505-2E9C-101B-9397-08002B2CF9AE}" pid="10" name="Slides">
    <vt:i4>31</vt:i4>
  </property>
</Properties>
</file>