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7" r:id="rId7"/>
    <p:sldId id="266" r:id="rId8"/>
  </p:sldIdLst>
  <p:sldSz cx="12188825" cy="6858000"/>
  <p:notesSz cx="6796088" cy="98567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805E6DC-2EC3-4B10-98E5-CE6EC783DC69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2"/>
          <p:cNvSpPr/>
          <p:nvPr/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1E97887-7FED-4280-BFE9-8014B7CB6B7A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52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826F4F3B-71EE-45CC-8A1D-38C59109A36E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53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2D5B080B-FF9C-4151-85AD-B11EA40D71A0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54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EDE846F1-0DBF-4D33-80DB-65BFB0CD4B0C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57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7F6C1B51-CD36-4E98-A5DD-88EA827D57F5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2"/>
          <p:cNvSpPr/>
          <p:nvPr/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12AC92B7-5EB7-48B1-A6CC-81B23F661EF6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59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BB57097D-DDA0-4552-87EB-DDB65EA5FE4C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60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71BA35B9-9D27-4DAF-A671-D75B9493518B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61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DAB15BBD-5690-416C-8C49-5A5A2ABB9280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2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64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BFD86E5B-E3A8-439E-A89D-C31E02449255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2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2"/>
          <p:cNvSpPr/>
          <p:nvPr/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4EE123E2-5BBB-4628-BFD9-2C4594288830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3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3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A16C1CB-4CAF-47E2-B9C5-9454683FCAC8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3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4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464179FD-9AA5-4094-94BC-6A4EDE3A6757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3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5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8871317C-D3F9-4B7B-AAB2-570C714CEAF0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3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78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A9645C80-C552-4C1F-A461-B3FC2AC3353F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3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2"/>
          <p:cNvSpPr/>
          <p:nvPr/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93525BCD-B98C-4C51-B8F1-6DDD47EAD3B9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4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80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EBACBBFC-C30B-4495-BCCB-F48D83E3850C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4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81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FC3A510E-0C0B-4141-A265-965DB3FBE929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4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82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981A1FA5-417D-4011-835A-012E5B75BC2D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4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85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EFB52E31-7ACC-4F39-B777-688E34BE4206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4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2"/>
          <p:cNvSpPr/>
          <p:nvPr/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C8D81982-6DEB-41FB-8D24-415593475722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5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87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560AFEE9-DA3E-4F71-864A-20D299B13406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5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88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AF5C8610-79D7-405F-92FB-6652BAEE4CB7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5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89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7AAAF26B-AE62-48F4-B3E7-FDE8F5684C3C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5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92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9B55C71F-59FC-4623-BE78-BF428FADE27E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5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ectangle 12"/>
          <p:cNvSpPr/>
          <p:nvPr/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C8D81982-6DEB-41FB-8D24-415593475722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6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87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560AFEE9-DA3E-4F71-864A-20D299B13406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6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88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AF5C8610-79D7-405F-92FB-6652BAEE4CB7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6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89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7AAAF26B-AE62-48F4-B3E7-FDE8F5684C3C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6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1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92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9B55C71F-59FC-4623-BE78-BF428FADE27E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6</a:t>
            </a:fld>
            <a:endParaRPr lang="pt-B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61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12"/>
          <p:cNvSpPr/>
          <p:nvPr/>
        </p:nvSpPr>
        <p:spPr>
          <a:xfrm>
            <a:off x="3852720" y="9364680"/>
            <a:ext cx="2936160" cy="4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F4908F4-9668-426D-A806-9AA45EB5F586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7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22" name="Text Box 1"/>
          <p:cNvSpPr/>
          <p:nvPr/>
        </p:nvSpPr>
        <p:spPr>
          <a:xfrm>
            <a:off x="3852720" y="9364680"/>
            <a:ext cx="2937600" cy="4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28A992A-F604-4DEC-96D0-9D0264F63BFD}" type="slidenum">
              <a:rPr lang="pt-BR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7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23" name="Text Box 2"/>
          <p:cNvSpPr/>
          <p:nvPr/>
        </p:nvSpPr>
        <p:spPr>
          <a:xfrm>
            <a:off x="3852720" y="9364680"/>
            <a:ext cx="2942640" cy="48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62181377-59B5-4484-A827-6C1B266FAF49}" type="slidenum">
              <a:rPr lang="pt-BR" sz="12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7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24" name="Text Box 3"/>
          <p:cNvSpPr/>
          <p:nvPr/>
        </p:nvSpPr>
        <p:spPr>
          <a:xfrm>
            <a:off x="3852720" y="9364680"/>
            <a:ext cx="2945520" cy="49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C2772243-2946-4721-BCC5-003C0EEE3B78}" type="slidenum">
              <a:rPr lang="pt-BR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7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2913" y="1231900"/>
            <a:ext cx="5915025" cy="3327400"/>
          </a:xfrm>
          <a:prstGeom prst="rect">
            <a:avLst/>
          </a:prstGeom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79320" y="4743360"/>
            <a:ext cx="5441400" cy="3882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227" name="Text Box 6"/>
          <p:cNvSpPr/>
          <p:nvPr/>
        </p:nvSpPr>
        <p:spPr>
          <a:xfrm>
            <a:off x="3852720" y="9364680"/>
            <a:ext cx="2945520" cy="494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fld id="{0DC105A9-6CF2-4D2B-B968-2CECC4A11B56}" type="slidenum">
              <a:rPr lang="pt-BR" sz="12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7</a:t>
            </a:fld>
            <a:endParaRPr lang="pt-B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/>
          <p:nvPr/>
        </p:nvSpPr>
        <p:spPr>
          <a:xfrm>
            <a:off x="838080" y="6356520"/>
            <a:ext cx="273600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Text Box 4"/>
          <p:cNvSpPr/>
          <p:nvPr/>
        </p:nvSpPr>
        <p:spPr>
          <a:xfrm>
            <a:off x="403704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6"/>
          <p:cNvPicPr/>
          <p:nvPr/>
        </p:nvPicPr>
        <p:blipFill>
          <a:blip r:embed="rId14"/>
          <a:stretch/>
        </p:blipFill>
        <p:spPr>
          <a:xfrm>
            <a:off x="0" y="1440"/>
            <a:ext cx="12188160" cy="68540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/>
          <p:cNvPicPr/>
          <p:nvPr/>
        </p:nvPicPr>
        <p:blipFill>
          <a:blip r:embed="rId3"/>
          <a:stretch/>
        </p:blipFill>
        <p:spPr>
          <a:xfrm>
            <a:off x="0" y="1440"/>
            <a:ext cx="12188160" cy="6854040"/>
          </a:xfrm>
          <a:prstGeom prst="rect">
            <a:avLst/>
          </a:prstGeom>
          <a:ln w="0">
            <a:noFill/>
          </a:ln>
        </p:spPr>
      </p:pic>
      <p:sp>
        <p:nvSpPr>
          <p:cNvPr id="89" name="Rectangle 9"/>
          <p:cNvSpPr/>
          <p:nvPr/>
        </p:nvSpPr>
        <p:spPr>
          <a:xfrm>
            <a:off x="477720" y="937705"/>
            <a:ext cx="5266132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Panorama Campanha de Vacinação contra a COVID 2021</a:t>
            </a:r>
            <a:br>
              <a:rPr dirty="0"/>
            </a:br>
            <a:endParaRPr lang="pt-BR" dirty="0"/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DVVPI - DIVISÃO DE VIGILÂNCIA DO PROGRAMA DE IMUNIZAÇÃO</a:t>
            </a:r>
            <a:endParaRPr lang="pt-B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 COORDENADORIA DE VIGILÂNCIA EPIDEMIOLÓGICA</a:t>
            </a:r>
            <a:endParaRPr lang="pt-BR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2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DIRETORIA DE ATENÇÃO E VIGILÂNCIA EM SAÚDE</a:t>
            </a:r>
            <a:endParaRPr lang="pt-BR" sz="1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"/>
          <p:cNvPicPr/>
          <p:nvPr/>
        </p:nvPicPr>
        <p:blipFill>
          <a:blip r:embed="rId3"/>
          <a:stretch/>
        </p:blipFill>
        <p:spPr>
          <a:xfrm>
            <a:off x="-25560" y="0"/>
            <a:ext cx="12235680" cy="1577160"/>
          </a:xfrm>
          <a:prstGeom prst="rect">
            <a:avLst/>
          </a:prstGeom>
          <a:ln w="0">
            <a:noFill/>
          </a:ln>
        </p:spPr>
      </p:pic>
      <p:sp>
        <p:nvSpPr>
          <p:cNvPr id="91" name="Rectangle 2"/>
          <p:cNvSpPr/>
          <p:nvPr/>
        </p:nvSpPr>
        <p:spPr>
          <a:xfrm>
            <a:off x="357120" y="574560"/>
            <a:ext cx="7465320" cy="61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>
              <a:lnSpc>
                <a:spcPct val="107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pt-BR" sz="3200" b="0" strike="noStrike" spc="-1">
                <a:solidFill>
                  <a:srgbClr val="62B22F"/>
                </a:solidFill>
                <a:latin typeface="Arial"/>
                <a:ea typeface="Microsoft YaHei"/>
              </a:rPr>
              <a:t>Logística de Imunobiológicos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92" name="Text Box 3"/>
          <p:cNvSpPr/>
          <p:nvPr/>
        </p:nvSpPr>
        <p:spPr>
          <a:xfrm>
            <a:off x="912960" y="1125360"/>
            <a:ext cx="6813000" cy="36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Elipse 3"/>
          <p:cNvSpPr/>
          <p:nvPr/>
        </p:nvSpPr>
        <p:spPr>
          <a:xfrm>
            <a:off x="966240" y="1751760"/>
            <a:ext cx="2805840" cy="12135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Doses Disponíveis ao PR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15.810.080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94" name="Elipse 8"/>
          <p:cNvSpPr/>
          <p:nvPr/>
        </p:nvSpPr>
        <p:spPr>
          <a:xfrm>
            <a:off x="7976880" y="1707120"/>
            <a:ext cx="2805840" cy="12135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Doses Distribuídas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Municípios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14.351.329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95" name="Elipse 9"/>
          <p:cNvSpPr/>
          <p:nvPr/>
        </p:nvSpPr>
        <p:spPr>
          <a:xfrm>
            <a:off x="4552200" y="2685960"/>
            <a:ext cx="2644560" cy="12135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Doses Aplicadas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12.472.079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96" name="Elipse 10"/>
          <p:cNvSpPr/>
          <p:nvPr/>
        </p:nvSpPr>
        <p:spPr>
          <a:xfrm>
            <a:off x="966240" y="3922200"/>
            <a:ext cx="2805840" cy="12135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Dose 1 e Únicas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8.233.754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97" name="Elipse 11"/>
          <p:cNvSpPr/>
          <p:nvPr/>
        </p:nvSpPr>
        <p:spPr>
          <a:xfrm>
            <a:off x="8110800" y="3936600"/>
            <a:ext cx="2805840" cy="1213560"/>
          </a:xfrm>
          <a:prstGeom prst="ellipse">
            <a:avLst/>
          </a:prstGeom>
          <a:solidFill>
            <a:srgbClr val="4F81BD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Dose 2</a:t>
            </a:r>
            <a:endParaRPr lang="pt-B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4.238.325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98" name="Retângulo 4"/>
          <p:cNvSpPr/>
          <p:nvPr/>
        </p:nvSpPr>
        <p:spPr>
          <a:xfrm>
            <a:off x="1612440" y="5439240"/>
            <a:ext cx="8524080" cy="744120"/>
          </a:xfrm>
          <a:prstGeom prst="rect">
            <a:avLst/>
          </a:prstGeom>
          <a:solidFill>
            <a:srgbClr val="4F81BD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94,23% da população maior de 18 anos com ao menos uma dose*</a:t>
            </a:r>
            <a:endParaRPr lang="pt-B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D8CB2B2-53A2-49CE-9111-E704DC488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2"/>
          <a:stretch/>
        </p:blipFill>
        <p:spPr>
          <a:xfrm>
            <a:off x="6274440" y="1636253"/>
            <a:ext cx="5299560" cy="3369362"/>
          </a:xfrm>
          <a:prstGeom prst="rect">
            <a:avLst/>
          </a:prstGeom>
        </p:spPr>
      </p:pic>
      <p:sp>
        <p:nvSpPr>
          <p:cNvPr id="102" name="CustomShape 3"/>
          <p:cNvSpPr/>
          <p:nvPr/>
        </p:nvSpPr>
        <p:spPr>
          <a:xfrm>
            <a:off x="254520" y="172080"/>
            <a:ext cx="7996320" cy="45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Cobertura Vacinal &gt; 18 anos - Panorama por Município (D1 e DU)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  <p:pic>
        <p:nvPicPr>
          <p:cNvPr id="103" name="Imagem 2"/>
          <p:cNvPicPr/>
          <p:nvPr/>
        </p:nvPicPr>
        <p:blipFill>
          <a:blip r:embed="rId4"/>
          <a:srcRect r="19976"/>
          <a:stretch/>
        </p:blipFill>
        <p:spPr>
          <a:xfrm>
            <a:off x="39960" y="1497090"/>
            <a:ext cx="5299560" cy="3602972"/>
          </a:xfrm>
          <a:prstGeom prst="rect">
            <a:avLst/>
          </a:prstGeom>
          <a:ln w="0">
            <a:noFill/>
          </a:ln>
        </p:spPr>
      </p:pic>
      <p:sp>
        <p:nvSpPr>
          <p:cNvPr id="104" name="CaixaDeTexto 8"/>
          <p:cNvSpPr/>
          <p:nvPr/>
        </p:nvSpPr>
        <p:spPr>
          <a:xfrm>
            <a:off x="170457" y="895065"/>
            <a:ext cx="273024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Fonte: </a:t>
            </a:r>
            <a:r>
              <a:rPr lang="pt-BR" sz="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LocalizaSUS</a:t>
            </a:r>
            <a:r>
              <a:rPr lang="pt-BR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Painel de Vacinados contra COVID</a:t>
            </a:r>
            <a:endParaRPr lang="pt-BR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Extração em 24/08/2021</a:t>
            </a:r>
            <a:endParaRPr lang="pt-BR" sz="800" b="0" strike="noStrike" spc="-1" dirty="0">
              <a:latin typeface="Arial"/>
            </a:endParaRPr>
          </a:p>
        </p:txBody>
      </p:sp>
      <p:sp>
        <p:nvSpPr>
          <p:cNvPr id="105" name="Retângulo 2"/>
          <p:cNvSpPr/>
          <p:nvPr/>
        </p:nvSpPr>
        <p:spPr>
          <a:xfrm>
            <a:off x="1237680" y="6162840"/>
            <a:ext cx="199080" cy="2145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Retângulo 10"/>
          <p:cNvSpPr/>
          <p:nvPr/>
        </p:nvSpPr>
        <p:spPr>
          <a:xfrm>
            <a:off x="2590200" y="6162840"/>
            <a:ext cx="199080" cy="214560"/>
          </a:xfrm>
          <a:prstGeom prst="rect">
            <a:avLst/>
          </a:prstGeom>
          <a:solidFill>
            <a:srgbClr val="FFC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Retângulo 12"/>
          <p:cNvSpPr/>
          <p:nvPr/>
        </p:nvSpPr>
        <p:spPr>
          <a:xfrm>
            <a:off x="3942720" y="6162840"/>
            <a:ext cx="199080" cy="214560"/>
          </a:xfrm>
          <a:prstGeom prst="rec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Retângulo 13"/>
          <p:cNvSpPr/>
          <p:nvPr/>
        </p:nvSpPr>
        <p:spPr>
          <a:xfrm>
            <a:off x="5355000" y="6162840"/>
            <a:ext cx="199080" cy="2145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aixaDeTexto 3"/>
          <p:cNvSpPr/>
          <p:nvPr/>
        </p:nvSpPr>
        <p:spPr>
          <a:xfrm>
            <a:off x="1442880" y="6171480"/>
            <a:ext cx="8262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Menor 50%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110" name="CaixaDeTexto 15"/>
          <p:cNvSpPr/>
          <p:nvPr/>
        </p:nvSpPr>
        <p:spPr>
          <a:xfrm>
            <a:off x="2766600" y="6126480"/>
            <a:ext cx="114948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entre 50% e 65%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111" name="CaixaDeTexto 16"/>
          <p:cNvSpPr/>
          <p:nvPr/>
        </p:nvSpPr>
        <p:spPr>
          <a:xfrm>
            <a:off x="4127760" y="6171480"/>
            <a:ext cx="114948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entre 65% a 80%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112" name="CaixaDeTexto 17"/>
          <p:cNvSpPr/>
          <p:nvPr/>
        </p:nvSpPr>
        <p:spPr>
          <a:xfrm>
            <a:off x="5664600" y="6172560"/>
            <a:ext cx="121968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entre 80% e 130%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113" name="Retângulo 13"/>
          <p:cNvSpPr/>
          <p:nvPr/>
        </p:nvSpPr>
        <p:spPr>
          <a:xfrm>
            <a:off x="7012440" y="6160320"/>
            <a:ext cx="199080" cy="214560"/>
          </a:xfrm>
          <a:prstGeom prst="rect">
            <a:avLst/>
          </a:prstGeom>
          <a:solidFill>
            <a:srgbClr val="7030A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aixaDeTexto 17"/>
          <p:cNvSpPr/>
          <p:nvPr/>
        </p:nvSpPr>
        <p:spPr>
          <a:xfrm>
            <a:off x="7322400" y="6170400"/>
            <a:ext cx="99576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superior 130%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20" name="CaixaDeTexto 8">
            <a:extLst>
              <a:ext uri="{FF2B5EF4-FFF2-40B4-BE49-F238E27FC236}">
                <a16:creationId xmlns:a16="http://schemas.microsoft.com/office/drawing/2014/main" id="{26013BF6-4563-402C-B275-A78E4C19C002}"/>
              </a:ext>
            </a:extLst>
          </p:cNvPr>
          <p:cNvSpPr/>
          <p:nvPr/>
        </p:nvSpPr>
        <p:spPr>
          <a:xfrm>
            <a:off x="7545456" y="895065"/>
            <a:ext cx="275752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Fonte: </a:t>
            </a:r>
            <a:r>
              <a:rPr lang="pt-BR" sz="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LocalizaSUS</a:t>
            </a:r>
            <a:r>
              <a:rPr lang="pt-BR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Painel de Vacinados contra COVID</a:t>
            </a:r>
            <a:endParaRPr lang="pt-BR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Extração em 21/09/2021</a:t>
            </a:r>
            <a:endParaRPr lang="pt-BR" sz="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3"/>
          <p:cNvSpPr/>
          <p:nvPr/>
        </p:nvSpPr>
        <p:spPr>
          <a:xfrm>
            <a:off x="254520" y="172080"/>
            <a:ext cx="7996320" cy="45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Cobertura Vacinal &gt; 18 anos - Panorama por Regional (D1 e DU)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  <p:sp>
        <p:nvSpPr>
          <p:cNvPr id="117" name="CaixaDeTexto 8"/>
          <p:cNvSpPr/>
          <p:nvPr/>
        </p:nvSpPr>
        <p:spPr>
          <a:xfrm>
            <a:off x="400961" y="1786078"/>
            <a:ext cx="273024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Fonte: </a:t>
            </a:r>
            <a:r>
              <a:rPr lang="pt-BR" sz="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LocalizaSUS</a:t>
            </a:r>
            <a:r>
              <a:rPr lang="pt-BR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Painel de Vacinados contra COVID</a:t>
            </a:r>
            <a:endParaRPr lang="pt-BR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Extração em 24/08/2021</a:t>
            </a:r>
            <a:endParaRPr lang="pt-BR" sz="800" b="0" strike="noStrike" spc="-1" dirty="0">
              <a:latin typeface="Arial"/>
            </a:endParaRPr>
          </a:p>
        </p:txBody>
      </p:sp>
      <p:sp>
        <p:nvSpPr>
          <p:cNvPr id="118" name="Retângulo 2"/>
          <p:cNvSpPr/>
          <p:nvPr/>
        </p:nvSpPr>
        <p:spPr>
          <a:xfrm>
            <a:off x="1237680" y="6162840"/>
            <a:ext cx="199080" cy="2145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Retângulo 10"/>
          <p:cNvSpPr/>
          <p:nvPr/>
        </p:nvSpPr>
        <p:spPr>
          <a:xfrm>
            <a:off x="2590200" y="6162840"/>
            <a:ext cx="199080" cy="214560"/>
          </a:xfrm>
          <a:prstGeom prst="rect">
            <a:avLst/>
          </a:prstGeom>
          <a:solidFill>
            <a:srgbClr val="FFC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Retângulo 12"/>
          <p:cNvSpPr/>
          <p:nvPr/>
        </p:nvSpPr>
        <p:spPr>
          <a:xfrm>
            <a:off x="3942720" y="6162840"/>
            <a:ext cx="199080" cy="214560"/>
          </a:xfrm>
          <a:prstGeom prst="rec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Retângulo 13"/>
          <p:cNvSpPr/>
          <p:nvPr/>
        </p:nvSpPr>
        <p:spPr>
          <a:xfrm>
            <a:off x="5355000" y="6162840"/>
            <a:ext cx="199080" cy="2145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aixaDeTexto 3"/>
          <p:cNvSpPr/>
          <p:nvPr/>
        </p:nvSpPr>
        <p:spPr>
          <a:xfrm>
            <a:off x="1442880" y="6171480"/>
            <a:ext cx="8262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Menor 50%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123" name="CaixaDeTexto 15"/>
          <p:cNvSpPr/>
          <p:nvPr/>
        </p:nvSpPr>
        <p:spPr>
          <a:xfrm>
            <a:off x="2766600" y="6126480"/>
            <a:ext cx="114948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entre 50% e 65%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124" name="CaixaDeTexto 16"/>
          <p:cNvSpPr/>
          <p:nvPr/>
        </p:nvSpPr>
        <p:spPr>
          <a:xfrm>
            <a:off x="4127760" y="6171480"/>
            <a:ext cx="114948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entre 65% a 80%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125" name="CaixaDeTexto 17"/>
          <p:cNvSpPr/>
          <p:nvPr/>
        </p:nvSpPr>
        <p:spPr>
          <a:xfrm>
            <a:off x="5664600" y="6172560"/>
            <a:ext cx="121968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entre 80% e 130%</a:t>
            </a:r>
            <a:endParaRPr lang="pt-BR" sz="1000" b="0" strike="noStrike" spc="-1">
              <a:latin typeface="Arial"/>
            </a:endParaRPr>
          </a:p>
        </p:txBody>
      </p:sp>
      <p:sp>
        <p:nvSpPr>
          <p:cNvPr id="126" name="Retângulo 13"/>
          <p:cNvSpPr/>
          <p:nvPr/>
        </p:nvSpPr>
        <p:spPr>
          <a:xfrm>
            <a:off x="7012440" y="6160320"/>
            <a:ext cx="199080" cy="214560"/>
          </a:xfrm>
          <a:prstGeom prst="rect">
            <a:avLst/>
          </a:prstGeom>
          <a:solidFill>
            <a:srgbClr val="7030A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aixaDeTexto 17"/>
          <p:cNvSpPr/>
          <p:nvPr/>
        </p:nvSpPr>
        <p:spPr>
          <a:xfrm>
            <a:off x="7322400" y="6170400"/>
            <a:ext cx="99576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superior 130%</a:t>
            </a:r>
            <a:endParaRPr lang="pt-BR" sz="1000" b="0" strike="noStrike" spc="-1">
              <a:latin typeface="Arial"/>
            </a:endParaRPr>
          </a:p>
        </p:txBody>
      </p:sp>
      <p:pic>
        <p:nvPicPr>
          <p:cNvPr id="128" name="Imagem 15"/>
          <p:cNvPicPr/>
          <p:nvPr/>
        </p:nvPicPr>
        <p:blipFill>
          <a:blip r:embed="rId3"/>
          <a:srcRect l="777" r="19198"/>
          <a:stretch/>
        </p:blipFill>
        <p:spPr>
          <a:xfrm>
            <a:off x="400961" y="2290438"/>
            <a:ext cx="5053579" cy="3104427"/>
          </a:xfrm>
          <a:prstGeom prst="rect">
            <a:avLst/>
          </a:prstGeom>
          <a:ln w="0"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5BA2D10-51D3-40F0-A421-9027762337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5"/>
          <a:stretch/>
        </p:blipFill>
        <p:spPr>
          <a:xfrm>
            <a:off x="6094412" y="2178969"/>
            <a:ext cx="5053580" cy="3215896"/>
          </a:xfrm>
          <a:prstGeom prst="rect">
            <a:avLst/>
          </a:prstGeom>
        </p:spPr>
      </p:pic>
      <p:sp>
        <p:nvSpPr>
          <p:cNvPr id="17" name="CaixaDeTexto 8">
            <a:extLst>
              <a:ext uri="{FF2B5EF4-FFF2-40B4-BE49-F238E27FC236}">
                <a16:creationId xmlns:a16="http://schemas.microsoft.com/office/drawing/2014/main" id="{64410653-AE07-454D-8BD9-85349FA3D883}"/>
              </a:ext>
            </a:extLst>
          </p:cNvPr>
          <p:cNvSpPr/>
          <p:nvPr/>
        </p:nvSpPr>
        <p:spPr>
          <a:xfrm>
            <a:off x="6885720" y="1786078"/>
            <a:ext cx="275752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Fonte: </a:t>
            </a:r>
            <a:r>
              <a:rPr lang="pt-BR" sz="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LocalizaSUS</a:t>
            </a:r>
            <a:r>
              <a:rPr lang="pt-BR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Painel de Vacinados contra COVID</a:t>
            </a:r>
            <a:endParaRPr lang="pt-BR" sz="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Extração em 21/09/2021</a:t>
            </a:r>
            <a:endParaRPr lang="pt-BR" sz="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3">
            <a:extLst>
              <a:ext uri="{FF2B5EF4-FFF2-40B4-BE49-F238E27FC236}">
                <a16:creationId xmlns:a16="http://schemas.microsoft.com/office/drawing/2014/main" id="{86B3F352-A3E8-44C8-871E-F19960B705DE}"/>
              </a:ext>
            </a:extLst>
          </p:cNvPr>
          <p:cNvSpPr/>
          <p:nvPr/>
        </p:nvSpPr>
        <p:spPr>
          <a:xfrm>
            <a:off x="417250" y="643540"/>
            <a:ext cx="7996320" cy="45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Vacinação de Adolescentes - 12 a 17 anos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13A583-4271-4312-B8C5-9820C891E698}"/>
              </a:ext>
            </a:extLst>
          </p:cNvPr>
          <p:cNvSpPr txBox="1"/>
          <p:nvPr/>
        </p:nvSpPr>
        <p:spPr>
          <a:xfrm>
            <a:off x="417250" y="1833973"/>
            <a:ext cx="10511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partir de setembro, exclusivamente com PFIZER;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População gestantes, as puérperas e as lactantes, com ou sem comorbidade, independentemente da idade dos lactentes;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População de 12 a 17 anos com deficiências permanentes;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População de 12 a 17 anos com presença de comorbidades;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População de 12 a 17 anos privados de liberdade;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População de 12 a 17 anos indígenas.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3"/>
          <p:cNvSpPr/>
          <p:nvPr/>
        </p:nvSpPr>
        <p:spPr>
          <a:xfrm>
            <a:off x="0" y="0"/>
            <a:ext cx="7996320" cy="45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Doses de Reforço e Adicional</a:t>
            </a:r>
            <a:endParaRPr lang="pt-B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400" b="0" strike="noStrike" spc="-1" dirty="0">
              <a:latin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07C7DB1-08E0-470D-8B22-2C2BA4102BDC}"/>
              </a:ext>
            </a:extLst>
          </p:cNvPr>
          <p:cNvSpPr txBox="1"/>
          <p:nvPr/>
        </p:nvSpPr>
        <p:spPr>
          <a:xfrm>
            <a:off x="377301" y="697255"/>
            <a:ext cx="5857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Todos os idosos acima de 70 anos, deverão receber: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Uma dose de </a:t>
            </a:r>
            <a:r>
              <a:rPr lang="pt-BR" u="sng" dirty="0">
                <a:solidFill>
                  <a:srgbClr val="FF0000"/>
                </a:solidFill>
              </a:rPr>
              <a:t>REFORÇO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Com 6 meses a contar da completude do esquema primário, independente do imunizante utilizado;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B8E9304-F49A-4B2B-8164-C744170C5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337" y="9268"/>
            <a:ext cx="5576488" cy="268524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BCA00D8-B2D9-4D66-B44D-822020F79595}"/>
              </a:ext>
            </a:extLst>
          </p:cNvPr>
          <p:cNvSpPr txBox="1"/>
          <p:nvPr/>
        </p:nvSpPr>
        <p:spPr>
          <a:xfrm>
            <a:off x="377300" y="3002936"/>
            <a:ext cx="11190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Toda população imunossuprimida, deverá receber: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Uma dose </a:t>
            </a:r>
            <a:r>
              <a:rPr lang="pt-BR" u="sng" dirty="0">
                <a:solidFill>
                  <a:srgbClr val="FF0000"/>
                </a:solidFill>
              </a:rPr>
              <a:t>ADICIONAL</a:t>
            </a:r>
            <a:r>
              <a:rPr lang="pt-BR" dirty="0"/>
              <a:t>;</a:t>
            </a:r>
          </a:p>
          <a:p>
            <a:endParaRPr lang="pt-BR" dirty="0"/>
          </a:p>
          <a:p>
            <a:r>
              <a:rPr lang="pt-BR" dirty="0"/>
              <a:t>Com 28 DIAS a contar da completude do esquema primário, independente do imunizante utilizado;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D0A680-3F52-43C0-AFB9-4C0E67E1CC3D}"/>
              </a:ext>
            </a:extLst>
          </p:cNvPr>
          <p:cNvSpPr txBox="1"/>
          <p:nvPr/>
        </p:nvSpPr>
        <p:spPr>
          <a:xfrm>
            <a:off x="488272" y="4788684"/>
            <a:ext cx="11265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highlight>
                  <a:srgbClr val="00FF00"/>
                </a:highlight>
              </a:rPr>
              <a:t>A vacina a ser utilizada deverá ser, preferencialmente, da plataforma de RNA mensageiro (Pfizer/Wyeth) ou, de maneira alternativa, vacina de vetor viral (Janssen ou AstraZeneca).</a:t>
            </a:r>
          </a:p>
        </p:txBody>
      </p:sp>
    </p:spTree>
    <p:extLst>
      <p:ext uri="{BB962C8B-B14F-4D97-AF65-F5344CB8AC3E}">
        <p14:creationId xmlns:p14="http://schemas.microsoft.com/office/powerpoint/2010/main" val="80600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"/>
          <p:cNvSpPr/>
          <p:nvPr/>
        </p:nvSpPr>
        <p:spPr>
          <a:xfrm>
            <a:off x="2814934" y="667014"/>
            <a:ext cx="7092545" cy="3850541"/>
          </a:xfrm>
          <a:prstGeom prst="rect">
            <a:avLst/>
          </a:prstGeom>
          <a:noFill/>
          <a:ln w="9525">
            <a:solidFill>
              <a:srgbClr val="CCCC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216000" indent="-215280" algn="ctr">
              <a:lnSpc>
                <a:spcPct val="113000"/>
              </a:lnSpc>
              <a:tabLst>
                <a:tab pos="0" algn="l"/>
              </a:tabLst>
            </a:pPr>
            <a:r>
              <a:rPr lang="pt-BR" sz="4800" b="1" strike="noStrike" spc="-1" dirty="0">
                <a:solidFill>
                  <a:srgbClr val="000000"/>
                </a:solidFill>
                <a:latin typeface="Noto Sans"/>
                <a:ea typeface="Microsoft YaHei"/>
              </a:rPr>
              <a:t>OBRIGADA !</a:t>
            </a:r>
          </a:p>
          <a:p>
            <a:pPr marL="216000" indent="-215280" algn="ctr">
              <a:lnSpc>
                <a:spcPct val="113000"/>
              </a:lnSpc>
              <a:tabLst>
                <a:tab pos="0" algn="l"/>
              </a:tabLst>
            </a:pPr>
            <a:endParaRPr lang="pt-BR" sz="4800" b="1" spc="-1" dirty="0">
              <a:solidFill>
                <a:srgbClr val="000000"/>
              </a:solidFill>
              <a:latin typeface="Noto Sans"/>
              <a:ea typeface="Microsoft YaHei"/>
            </a:endParaRPr>
          </a:p>
          <a:p>
            <a:pPr marL="216000" indent="-215280" algn="ctr">
              <a:lnSpc>
                <a:spcPct val="113000"/>
              </a:lnSpc>
              <a:tabLst>
                <a:tab pos="0" algn="l"/>
              </a:tabLst>
            </a:pPr>
            <a:endParaRPr lang="pt-BR" sz="4800" b="1" strike="noStrike" spc="-1" dirty="0">
              <a:solidFill>
                <a:srgbClr val="000000"/>
              </a:solidFill>
              <a:latin typeface="Noto Sans"/>
              <a:ea typeface="Microsoft YaHei"/>
            </a:endParaRPr>
          </a:p>
          <a:p>
            <a:pPr marL="216000" indent="-215280" algn="ctr">
              <a:lnSpc>
                <a:spcPct val="113000"/>
              </a:lnSpc>
              <a:tabLst>
                <a:tab pos="0" algn="l"/>
              </a:tabLst>
            </a:pPr>
            <a:r>
              <a:rPr lang="pt-BR" sz="4000" b="1" spc="-1" dirty="0">
                <a:solidFill>
                  <a:srgbClr val="000000"/>
                </a:solidFill>
                <a:latin typeface="Noto Sans"/>
                <a:ea typeface="Microsoft YaHei"/>
              </a:rPr>
              <a:t>Divisão de Vigilância do Programa de Imunização</a:t>
            </a:r>
            <a:endParaRPr lang="pt-BR" sz="4000" b="0" strike="noStrike" spc="-1" dirty="0">
              <a:latin typeface="Arial"/>
            </a:endParaRPr>
          </a:p>
        </p:txBody>
      </p:sp>
      <p:pic>
        <p:nvPicPr>
          <p:cNvPr id="150" name="Imagem 149"/>
          <p:cNvPicPr/>
          <p:nvPr/>
        </p:nvPicPr>
        <p:blipFill>
          <a:blip r:embed="rId3"/>
          <a:stretch/>
        </p:blipFill>
        <p:spPr>
          <a:xfrm>
            <a:off x="73800" y="2160000"/>
            <a:ext cx="2265840" cy="376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14167</TotalTime>
  <Words>411</Words>
  <Application>Microsoft Office PowerPoint</Application>
  <PresentationFormat>Personalizar</PresentationFormat>
  <Paragraphs>98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Microsoft YaHei</vt:lpstr>
      <vt:lpstr>Arial</vt:lpstr>
      <vt:lpstr>Calibri</vt:lpstr>
      <vt:lpstr>DejaVu Sans</vt:lpstr>
      <vt:lpstr>Noto Sans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SESA</dc:creator>
  <dc:description/>
  <cp:lastModifiedBy>Vera Rita da Maia</cp:lastModifiedBy>
  <cp:revision>934</cp:revision>
  <cp:lastPrinted>2021-06-14T23:43:57Z</cp:lastPrinted>
  <dcterms:created xsi:type="dcterms:W3CDTF">2019-05-27T16:04:40Z</dcterms:created>
  <dcterms:modified xsi:type="dcterms:W3CDTF">2021-09-22T11:15:29Z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Personalizar</vt:lpwstr>
  </property>
  <property fmtid="{D5CDD505-2E9C-101B-9397-08002B2CF9AE}" pid="4" name="Slides">
    <vt:i4>7</vt:i4>
  </property>
</Properties>
</file>