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71" r:id="rId3"/>
    <p:sldId id="272" r:id="rId4"/>
    <p:sldId id="273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DAEFC-B814-439F-AE77-80DAD71D043B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165FD-21AE-4BBD-9EA9-AB5F88206C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51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26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24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93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37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6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5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77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5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51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0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66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93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03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52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86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AF71-5907-479B-A964-019076362CE4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B26D-5305-4025-8AC3-E22EC52B7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14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NovoBrasão(Horizontal-Cor)_600dpi_RGB-01.jpg"/>
          <p:cNvPicPr>
            <a:picLocks noChangeAspect="1"/>
          </p:cNvPicPr>
          <p:nvPr/>
        </p:nvPicPr>
        <p:blipFill>
          <a:blip r:embed="rId3"/>
          <a:srcRect b="3450"/>
          <a:stretch>
            <a:fillRect/>
          </a:stretch>
        </p:blipFill>
        <p:spPr>
          <a:xfrm>
            <a:off x="7812070" y="487365"/>
            <a:ext cx="4231172" cy="21325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AA6BF9B-EDC2-7044-A166-DFB0B22A8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2878"/>
            <a:ext cx="12192000" cy="127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0C4F7DA-DAFB-41B3-AAA2-C15133C65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7" y="3238360"/>
            <a:ext cx="9280813" cy="19995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5AE29BF-82A7-44C8-98FD-C626A4506759}"/>
              </a:ext>
            </a:extLst>
          </p:cNvPr>
          <p:cNvSpPr txBox="1"/>
          <p:nvPr/>
        </p:nvSpPr>
        <p:spPr>
          <a:xfrm>
            <a:off x="4765964" y="5502424"/>
            <a:ext cx="286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2021/2022</a:t>
            </a:r>
          </a:p>
        </p:txBody>
      </p:sp>
    </p:spTree>
    <p:extLst>
      <p:ext uri="{BB962C8B-B14F-4D97-AF65-F5344CB8AC3E}">
        <p14:creationId xmlns:p14="http://schemas.microsoft.com/office/powerpoint/2010/main" val="192564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ovoBrasão(Horizontal-Cor)_600dpi_RGB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5171243"/>
            <a:ext cx="2887208" cy="15071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C59843-E829-9E4C-BDED-FDC3A1C60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A725B2-32B9-42B6-A479-75074242F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9" y="157384"/>
            <a:ext cx="4686954" cy="10097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E77AAD6-40DE-4CC6-BAEC-E6D0152ADF51}"/>
              </a:ext>
            </a:extLst>
          </p:cNvPr>
          <p:cNvSpPr txBox="1"/>
          <p:nvPr/>
        </p:nvSpPr>
        <p:spPr>
          <a:xfrm>
            <a:off x="826545" y="1281804"/>
            <a:ext cx="11128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Ação do Governo Estadual, que objetiva apoiar os municípios do Litoral , no atendimento a população  que se deslocara as praias do Paraná durante o período de férias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Expectativa de que 2 milhões de pessoas estarão presentes no litoral neste ano, o que significa em alguns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períodos aumentar em 7 vezes a população da Região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Assegurar segurança, atendimento a saúde, infraestrutura adequada e lazer tornando o litoral do Paraná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local atrativo, com geração de emprego e renda para  a população local, e melhorando a infraestrutura dos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Municípios para o acolhimento dos turistas e da população local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EXECUÇÃO :</a:t>
            </a:r>
          </a:p>
          <a:p>
            <a:r>
              <a:rPr lang="pt-BR" altLang="pt-B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18/12/2021 a 06/03/2022  - 79 DIAS DE OPERAÇÃO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42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ovoBrasão(Horizontal-Cor)_600dpi_RGB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5171243"/>
            <a:ext cx="2887208" cy="15071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C59843-E829-9E4C-BDED-FDC3A1C60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A725B2-32B9-42B6-A479-75074242F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9" y="157384"/>
            <a:ext cx="4686954" cy="10097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E77AAD6-40DE-4CC6-BAEC-E6D0152ADF51}"/>
              </a:ext>
            </a:extLst>
          </p:cNvPr>
          <p:cNvSpPr txBox="1"/>
          <p:nvPr/>
        </p:nvSpPr>
        <p:spPr>
          <a:xfrm>
            <a:off x="656823" y="1167175"/>
            <a:ext cx="98961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AÇÕES DE SAÚDE DURANTE A OPERAÇÃO VERÃO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Ações para o atendimento das Urgências e Emergências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Urgências clínicas, cirúrgicas,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gineco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-obstétricas, psiquiátricas, pediátricas e causas externas (acidentes, violências).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UPAS e Unidades de Pronto Atendimento municipais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Ações de Vigilância à Saúde voltadas a prevenção de agravos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Vacinação, Prevenção da Dengue, Educação em Saúde, Vigilância Sanitária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Ações de Regulação e de Atendimento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hospitalar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SAMU, Resgate Aéreo, Central de Regulação de Leitos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Retaguarda de Atendimento Hospitalar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Hospital Regional do Litoral, Hospitais Municipais de Antonina, Matinhos,</a:t>
            </a:r>
          </a:p>
          <a:p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Guaraqueçaba, Guaratuba e Morretes e Hospitais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contratualizados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no SUS na RMC  </a:t>
            </a:r>
          </a:p>
          <a:p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ovoBrasão(Horizontal-Cor)_600dpi_RGB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5066468"/>
            <a:ext cx="2887208" cy="15071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C59843-E829-9E4C-BDED-FDC3A1C60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A725B2-32B9-42B6-A479-75074242F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9" y="157384"/>
            <a:ext cx="4686954" cy="10097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E77AAD6-40DE-4CC6-BAEC-E6D0152ADF51}"/>
              </a:ext>
            </a:extLst>
          </p:cNvPr>
          <p:cNvSpPr txBox="1"/>
          <p:nvPr/>
        </p:nvSpPr>
        <p:spPr>
          <a:xfrm>
            <a:off x="753804" y="1167175"/>
            <a:ext cx="97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RESOLUÇÃO SESA Nº 614/2019</a:t>
            </a:r>
          </a:p>
          <a:p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pt-BR" dirty="0">
              <a:solidFill>
                <a:srgbClr val="3333CC"/>
              </a:solidFill>
            </a:endParaRPr>
          </a:p>
          <a:p>
            <a:endParaRPr lang="pt-BR" altLang="pt-BR" dirty="0"/>
          </a:p>
          <a:p>
            <a:endParaRPr lang="pt-BR" altLang="pt-BR" b="1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16F0846-C4F6-4823-A1B5-12BBC8398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92927"/>
              </p:ext>
            </p:extLst>
          </p:nvPr>
        </p:nvGraphicFramePr>
        <p:xfrm>
          <a:off x="884902" y="1705077"/>
          <a:ext cx="9626500" cy="3713927"/>
        </p:xfrm>
        <a:graphic>
          <a:graphicData uri="http://schemas.openxmlformats.org/drawingml/2006/table">
            <a:tbl>
              <a:tblPr/>
              <a:tblGrid>
                <a:gridCol w="2969810">
                  <a:extLst>
                    <a:ext uri="{9D8B030D-6E8A-4147-A177-3AD203B41FA5}">
                      <a16:colId xmlns:a16="http://schemas.microsoft.com/office/drawing/2014/main" val="774100533"/>
                    </a:ext>
                  </a:extLst>
                </a:gridCol>
                <a:gridCol w="4245305">
                  <a:extLst>
                    <a:ext uri="{9D8B030D-6E8A-4147-A177-3AD203B41FA5}">
                      <a16:colId xmlns:a16="http://schemas.microsoft.com/office/drawing/2014/main" val="703330491"/>
                    </a:ext>
                  </a:extLst>
                </a:gridCol>
                <a:gridCol w="2411385">
                  <a:extLst>
                    <a:ext uri="{9D8B030D-6E8A-4147-A177-3AD203B41FA5}">
                      <a16:colId xmlns:a16="http://schemas.microsoft.com/office/drawing/2014/main" val="3198082221"/>
                    </a:ext>
                  </a:extLst>
                </a:gridCol>
              </a:tblGrid>
              <a:tr h="458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 credor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28267"/>
                  </a:ext>
                </a:extLst>
              </a:tr>
              <a:tr h="361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229.310,40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19173"/>
                  </a:ext>
                </a:extLst>
              </a:tr>
              <a:tr h="361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Antonina (SIATE/SAMU/BPMOA)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1.670.624,00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34312"/>
                  </a:ext>
                </a:extLst>
              </a:tr>
              <a:tr h="361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Guaraqueçaba Ilhas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130.508,48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75265"/>
                  </a:ext>
                </a:extLst>
              </a:tr>
              <a:tr h="361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Guaratuba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939.813,56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7509"/>
                  </a:ext>
                </a:extLst>
              </a:tr>
              <a:tr h="361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Matinhos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938.217,60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96543"/>
                  </a:ext>
                </a:extLst>
              </a:tr>
              <a:tr h="361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Morretes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284.766,08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75701"/>
                  </a:ext>
                </a:extLst>
              </a:tr>
              <a:tr h="361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Paranaguá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612.072,48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31790"/>
                  </a:ext>
                </a:extLst>
              </a:tr>
              <a:tr h="361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Pontal do Paraná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974.825,12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453528"/>
                  </a:ext>
                </a:extLst>
              </a:tr>
              <a:tr h="3616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5.780.137,72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77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609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301</Words>
  <Application>Microsoft Office PowerPoint</Application>
  <PresentationFormat>Widescreen</PresentationFormat>
  <Paragraphs>72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BC3FRONT01</dc:creator>
  <cp:lastModifiedBy>JOSÉ CARLOS ABREU</cp:lastModifiedBy>
  <cp:revision>58</cp:revision>
  <dcterms:created xsi:type="dcterms:W3CDTF">2019-09-25T19:01:58Z</dcterms:created>
  <dcterms:modified xsi:type="dcterms:W3CDTF">2021-09-22T09:19:36Z</dcterms:modified>
</cp:coreProperties>
</file>