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5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.wmf" ContentType="image/x-wmf"/>
  <Override PartName="/ppt/media/image13.wmf" ContentType="image/x-wmf"/>
  <Override PartName="/ppt/media/image2.png" ContentType="image/png"/>
  <Override PartName="/ppt/media/image3.wmf" ContentType="image/x-wmf"/>
  <Override PartName="/ppt/media/image15.wmf" ContentType="image/x-wmf"/>
  <Override PartName="/ppt/media/image4.png" ContentType="image/png"/>
  <Override PartName="/ppt/media/image5.wmf" ContentType="image/x-wmf"/>
  <Override PartName="/ppt/media/image6.png" ContentType="image/png"/>
  <Override PartName="/ppt/media/image8.png" ContentType="image/png"/>
  <Override PartName="/ppt/media/image7.wmf" ContentType="image/x-wmf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4.wmf" ContentType="image/x-wmf"/>
  <Override PartName="/ppt/media/image16.wmf" ContentType="image/x-wmf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AF86BAF-FDE2-4FF1-8133-6D45C21D9E94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12" name="Espaço Reservado para Número de Slid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10A42FD2-417B-48A3-8A2B-DE1B6D60B794}" type="slidenum">
              <a:rPr b="0" lang="pt-BR" sz="18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8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216000" indent="-216000">
              <a:lnSpc>
                <a:spcPct val="100000"/>
              </a:lnSpc>
            </a:pPr>
            <a:r>
              <a:rPr b="0" lang="pt-BR" sz="2000" spc="-1" strike="noStrike">
                <a:latin typeface="Arial"/>
              </a:rPr>
              <a:t>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15" name="Espaço Reservado para Número de Slid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422816E-6DD3-45BF-88D4-B2972B3768AF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787532B0-AB1E-4750-B070-1C88F7F235E3}" type="slidenum">
              <a:rPr b="0" lang="pt-BR" sz="1800" spc="-1" strike="noStrike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 b="0" lang="pt-BR" sz="1800" spc="-1" strike="noStrike">
              <a:latin typeface="Times New Roman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wm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wmf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wmf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5" descr=""/>
          <p:cNvPicPr/>
          <p:nvPr/>
        </p:nvPicPr>
        <p:blipFill>
          <a:blip r:embed="rId2"/>
          <a:stretch/>
        </p:blipFill>
        <p:spPr>
          <a:xfrm>
            <a:off x="0" y="6573240"/>
            <a:ext cx="12191400" cy="126360"/>
          </a:xfrm>
          <a:prstGeom prst="rect">
            <a:avLst/>
          </a:prstGeom>
          <a:ln w="0">
            <a:noFill/>
          </a:ln>
        </p:spPr>
      </p:pic>
      <p:pic>
        <p:nvPicPr>
          <p:cNvPr id="1" name="Imagem 46" descr=""/>
          <p:cNvPicPr/>
          <p:nvPr/>
        </p:nvPicPr>
        <p:blipFill>
          <a:blip r:embed="rId3"/>
          <a:stretch/>
        </p:blipFill>
        <p:spPr>
          <a:xfrm>
            <a:off x="9936000" y="5544000"/>
            <a:ext cx="1799640" cy="9212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5" descr=""/>
          <p:cNvPicPr/>
          <p:nvPr/>
        </p:nvPicPr>
        <p:blipFill>
          <a:blip r:embed="rId2"/>
          <a:stretch/>
        </p:blipFill>
        <p:spPr>
          <a:xfrm>
            <a:off x="0" y="6573240"/>
            <a:ext cx="12191400" cy="126360"/>
          </a:xfrm>
          <a:prstGeom prst="rect">
            <a:avLst/>
          </a:prstGeom>
          <a:ln w="0">
            <a:noFill/>
          </a:ln>
        </p:spPr>
      </p:pic>
      <p:pic>
        <p:nvPicPr>
          <p:cNvPr id="41" name="Imagem 46" descr=""/>
          <p:cNvPicPr/>
          <p:nvPr/>
        </p:nvPicPr>
        <p:blipFill>
          <a:blip r:embed="rId3"/>
          <a:stretch/>
        </p:blipFill>
        <p:spPr>
          <a:xfrm>
            <a:off x="9936000" y="5544000"/>
            <a:ext cx="1799640" cy="9212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5" descr=""/>
          <p:cNvPicPr/>
          <p:nvPr/>
        </p:nvPicPr>
        <p:blipFill>
          <a:blip r:embed="rId2"/>
          <a:stretch/>
        </p:blipFill>
        <p:spPr>
          <a:xfrm>
            <a:off x="0" y="6573240"/>
            <a:ext cx="12191400" cy="126360"/>
          </a:xfrm>
          <a:prstGeom prst="rect">
            <a:avLst/>
          </a:prstGeom>
          <a:ln w="0">
            <a:noFill/>
          </a:ln>
        </p:spPr>
      </p:pic>
      <p:pic>
        <p:nvPicPr>
          <p:cNvPr id="81" name="Imagem 46" descr=""/>
          <p:cNvPicPr/>
          <p:nvPr/>
        </p:nvPicPr>
        <p:blipFill>
          <a:blip r:embed="rId3"/>
          <a:stretch/>
        </p:blipFill>
        <p:spPr>
          <a:xfrm>
            <a:off x="9936000" y="5544000"/>
            <a:ext cx="1799640" cy="92124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m 5" descr=""/>
          <p:cNvPicPr/>
          <p:nvPr/>
        </p:nvPicPr>
        <p:blipFill>
          <a:blip r:embed="rId2"/>
          <a:stretch/>
        </p:blipFill>
        <p:spPr>
          <a:xfrm>
            <a:off x="0" y="6573240"/>
            <a:ext cx="12191400" cy="126360"/>
          </a:xfrm>
          <a:prstGeom prst="rect">
            <a:avLst/>
          </a:prstGeom>
          <a:ln w="0">
            <a:noFill/>
          </a:ln>
        </p:spPr>
      </p:pic>
      <p:pic>
        <p:nvPicPr>
          <p:cNvPr id="121" name="Imagem 46" descr=""/>
          <p:cNvPicPr/>
          <p:nvPr/>
        </p:nvPicPr>
        <p:blipFill>
          <a:blip r:embed="rId3"/>
          <a:stretch/>
        </p:blipFill>
        <p:spPr>
          <a:xfrm>
            <a:off x="9936000" y="5544000"/>
            <a:ext cx="1799640" cy="92124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wmf"/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orma Livre 8"/>
          <p:cNvSpPr/>
          <p:nvPr/>
        </p:nvSpPr>
        <p:spPr>
          <a:xfrm>
            <a:off x="6784200" y="-10440"/>
            <a:ext cx="5407920" cy="6868440"/>
          </a:xfrm>
          <a:custGeom>
            <a:avLst/>
            <a:gdLst/>
            <a:ahLst/>
            <a:rect l="l" t="t" r="r" b="b"/>
            <a:pathLst>
              <a:path w="5305647" h="6868633">
                <a:moveTo>
                  <a:pt x="0" y="6858000"/>
                </a:moveTo>
                <a:lnTo>
                  <a:pt x="3955312" y="0"/>
                </a:lnTo>
                <a:lnTo>
                  <a:pt x="5305647" y="0"/>
                </a:lnTo>
                <a:lnTo>
                  <a:pt x="5305647" y="6868633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67" name="Conector Reto 16"/>
          <p:cNvSpPr/>
          <p:nvPr/>
        </p:nvSpPr>
        <p:spPr>
          <a:xfrm flipH="1">
            <a:off x="6783480" y="0"/>
            <a:ext cx="3987000" cy="6868440"/>
          </a:xfrm>
          <a:prstGeom prst="line">
            <a:avLst/>
          </a:prstGeom>
          <a:ln>
            <a:solidFill>
              <a:srgbClr val="006fb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aixaDeTexto 3"/>
          <p:cNvSpPr/>
          <p:nvPr/>
        </p:nvSpPr>
        <p:spPr>
          <a:xfrm>
            <a:off x="7740000" y="4581000"/>
            <a:ext cx="4500000" cy="167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DejaVu Sans"/>
              </a:rPr>
              <a:t>Centro de Informações Estratégicas de Vigilância em Saúde – CIEVS-PR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DejaVu Sans"/>
              </a:rPr>
              <a:t>Diretoria de Atenção e Vigilância em Saúde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DejaVu Sans"/>
              </a:rPr>
              <a:t>Secretaria de Estado da Saúde do Paraná</a:t>
            </a:r>
            <a:endParaRPr b="0" lang="pt-BR" sz="1600" spc="-1" strike="noStrike">
              <a:latin typeface="Arial"/>
            </a:endParaRPr>
          </a:p>
        </p:txBody>
      </p:sp>
      <p:grpSp>
        <p:nvGrpSpPr>
          <p:cNvPr id="169" name="Group 4"/>
          <p:cNvGrpSpPr/>
          <p:nvPr/>
        </p:nvGrpSpPr>
        <p:grpSpPr>
          <a:xfrm>
            <a:off x="0" y="6773760"/>
            <a:ext cx="8827920" cy="97920"/>
            <a:chOff x="0" y="6773760"/>
            <a:chExt cx="8827920" cy="97920"/>
          </a:xfrm>
        </p:grpSpPr>
        <p:sp>
          <p:nvSpPr>
            <p:cNvPr id="170" name="AutoShape 3"/>
            <p:cNvSpPr/>
            <p:nvPr/>
          </p:nvSpPr>
          <p:spPr>
            <a:xfrm>
              <a:off x="0" y="6779880"/>
              <a:ext cx="8818200" cy="918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Freeform 5"/>
            <p:cNvSpPr/>
            <p:nvPr/>
          </p:nvSpPr>
          <p:spPr>
            <a:xfrm>
              <a:off x="0" y="6773760"/>
              <a:ext cx="5781240" cy="97920"/>
            </a:xfrm>
            <a:custGeom>
              <a:avLst/>
              <a:gdLst/>
              <a:ahLst/>
              <a:rect l="l" t="t" r="r" b="b"/>
              <a:pathLst>
                <a:path w="8382" h="133">
                  <a:moveTo>
                    <a:pt x="0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305" y="133"/>
                  </a:lnTo>
                  <a:lnTo>
                    <a:pt x="83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67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Freeform 6"/>
            <p:cNvSpPr/>
            <p:nvPr/>
          </p:nvSpPr>
          <p:spPr>
            <a:xfrm>
              <a:off x="5834160" y="6773760"/>
              <a:ext cx="2993760" cy="97920"/>
            </a:xfrm>
            <a:custGeom>
              <a:avLst/>
              <a:gdLst/>
              <a:ahLst/>
              <a:rect l="l" t="t" r="r" b="b"/>
              <a:pathLst>
                <a:path w="4341" h="133">
                  <a:moveTo>
                    <a:pt x="77" y="0"/>
                  </a:moveTo>
                  <a:lnTo>
                    <a:pt x="77" y="0"/>
                  </a:lnTo>
                  <a:lnTo>
                    <a:pt x="0" y="133"/>
                  </a:lnTo>
                  <a:lnTo>
                    <a:pt x="4341" y="133"/>
                  </a:lnTo>
                  <a:lnTo>
                    <a:pt x="4341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9b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73" name="Imagem 9" descr=""/>
          <p:cNvPicPr/>
          <p:nvPr/>
        </p:nvPicPr>
        <p:blipFill>
          <a:blip r:embed="rId1"/>
          <a:stretch/>
        </p:blipFill>
        <p:spPr>
          <a:xfrm>
            <a:off x="1605240" y="2254320"/>
            <a:ext cx="4809240" cy="1837080"/>
          </a:xfrm>
          <a:prstGeom prst="rect">
            <a:avLst/>
          </a:prstGeom>
          <a:ln w="0">
            <a:noFill/>
          </a:ln>
        </p:spPr>
      </p:pic>
      <p:sp>
        <p:nvSpPr>
          <p:cNvPr id="174" name="CaixaDeTexto 1"/>
          <p:cNvSpPr/>
          <p:nvPr/>
        </p:nvSpPr>
        <p:spPr>
          <a:xfrm>
            <a:off x="9120240" y="3168720"/>
            <a:ext cx="28080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Portaria 2.624/2020 de 28 de Setembro de 2020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ítulo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br/>
            <a:br/>
            <a:br/>
            <a:br/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Subtítulo 2"/>
          <p:cNvSpPr txBox="1"/>
          <p:nvPr/>
        </p:nvSpPr>
        <p:spPr>
          <a:xfrm>
            <a:off x="839520" y="1484640"/>
            <a:ext cx="9504720" cy="47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endParaRPr b="0" lang="pt-BR" sz="3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162937"/>
              </a:buClr>
              <a:buFont typeface="Arial"/>
              <a:buChar char="•"/>
            </a:pPr>
            <a:r>
              <a:rPr b="1" lang="pt-BR" sz="2200" spc="-1" strike="noStrike">
                <a:solidFill>
                  <a:srgbClr val="162937"/>
                </a:solidFill>
                <a:latin typeface="Arial"/>
              </a:rPr>
              <a:t>Institui incentivo de custeio, em caráter excepcional e temporário, para a execução de ações de vigilância, alerta e resposta à emergência de Covid-19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marL="343080" indent="-34272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200" spc="-1" strike="noStrike">
                <a:solidFill>
                  <a:srgbClr val="162937"/>
                </a:solidFill>
                <a:latin typeface="Arial"/>
              </a:rPr>
              <a:t>Valor repassado: R$ 300.000,00 (trezentos mil reais), para ser usado com Núcleos Hospitalares de Vigilância Epidemiológica, pertencentes a hospitais com </a:t>
            </a:r>
            <a:r>
              <a:rPr b="1" lang="pt-BR" sz="2200" spc="-1" strike="noStrike" u="sng">
                <a:solidFill>
                  <a:srgbClr val="162937"/>
                </a:solidFill>
                <a:uFillTx/>
                <a:latin typeface="Arial"/>
              </a:rPr>
              <a:t>gestão pública </a:t>
            </a:r>
            <a:r>
              <a:rPr b="1" lang="pt-BR" sz="2200" spc="-1" strike="noStrike">
                <a:solidFill>
                  <a:srgbClr val="162937"/>
                </a:solidFill>
                <a:latin typeface="Arial"/>
              </a:rPr>
              <a:t>e com </a:t>
            </a:r>
            <a:r>
              <a:rPr b="1" lang="pt-BR" sz="2200" spc="-1" strike="noStrike" u="sng">
                <a:solidFill>
                  <a:srgbClr val="162937"/>
                </a:solidFill>
                <a:uFillTx/>
                <a:latin typeface="Arial"/>
              </a:rPr>
              <a:t>mais de 10 leitos de UTI habilitados e implantados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</p:txBody>
      </p:sp>
      <p:sp>
        <p:nvSpPr>
          <p:cNvPr id="177" name="Título 1"/>
          <p:cNvSpPr/>
          <p:nvPr/>
        </p:nvSpPr>
        <p:spPr>
          <a:xfrm>
            <a:off x="761760" y="425880"/>
            <a:ext cx="1097208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Portaria 2.624/2020 de 28 de Setembro de 2020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78" name="CaixaDeTexto 10"/>
          <p:cNvSpPr/>
          <p:nvPr/>
        </p:nvSpPr>
        <p:spPr>
          <a:xfrm>
            <a:off x="9382320" y="34290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ítulo 1_0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Núcleos de Vigilância Epidemiológica Hospitalar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Espaço Reservado para Conteúdo 2_1"/>
          <p:cNvSpPr txBox="1"/>
          <p:nvPr/>
        </p:nvSpPr>
        <p:spPr>
          <a:xfrm>
            <a:off x="595440" y="142884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São as unidades operacionais das atividades de interesse da vigilância epidemiológica, no ambiente hospitalar,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Objetivam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 detectar de forma oportuna doenças transmissíveis e agravos de importância nacional ou internacional, bem como a alteração do seu padrão epidemiológico.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tângulo 6"/>
          <p:cNvSpPr/>
          <p:nvPr/>
        </p:nvSpPr>
        <p:spPr>
          <a:xfrm>
            <a:off x="380880" y="142920"/>
            <a:ext cx="100724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Hospitais-PR que serão contemplados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182" name="Imagem 4" descr=""/>
          <p:cNvPicPr/>
          <p:nvPr/>
        </p:nvPicPr>
        <p:blipFill>
          <a:blip r:embed="rId1"/>
          <a:stretch/>
        </p:blipFill>
        <p:spPr>
          <a:xfrm>
            <a:off x="335520" y="692640"/>
            <a:ext cx="5365800" cy="5400360"/>
          </a:xfrm>
          <a:prstGeom prst="rect">
            <a:avLst/>
          </a:prstGeom>
          <a:ln w="0">
            <a:noFill/>
          </a:ln>
        </p:spPr>
      </p:pic>
      <p:pic>
        <p:nvPicPr>
          <p:cNvPr id="183" name="Imagem 5" descr=""/>
          <p:cNvPicPr/>
          <p:nvPr/>
        </p:nvPicPr>
        <p:blipFill>
          <a:blip r:embed="rId2"/>
          <a:stretch/>
        </p:blipFill>
        <p:spPr>
          <a:xfrm>
            <a:off x="5807880" y="692640"/>
            <a:ext cx="6199560" cy="483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tângulo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Text Box 8"/>
          <p:cNvSpPr/>
          <p:nvPr/>
        </p:nvSpPr>
        <p:spPr>
          <a:xfrm>
            <a:off x="0" y="1928880"/>
            <a:ext cx="12191760" cy="283212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fffff"/>
                </a:solidFill>
                <a:latin typeface="Arial"/>
                <a:ea typeface="DejaVu Sans"/>
              </a:rPr>
              <a:t>OBRIGADA!</a:t>
            </a:r>
            <a:endParaRPr b="0" lang="pt-BR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urr@sesa.pr.gov.br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(41) 3330-4696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9117-0444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Tabela 5"/>
          <p:cNvGraphicFramePr/>
          <p:nvPr/>
        </p:nvGraphicFramePr>
        <p:xfrm>
          <a:off x="452520" y="714240"/>
          <a:ext cx="11143800" cy="5241960"/>
        </p:xfrm>
        <a:graphic>
          <a:graphicData uri="http://schemas.openxmlformats.org/drawingml/2006/table">
            <a:tbl>
              <a:tblPr/>
              <a:tblGrid>
                <a:gridCol w="1388520"/>
                <a:gridCol w="1392840"/>
                <a:gridCol w="1392840"/>
                <a:gridCol w="1392840"/>
                <a:gridCol w="1405800"/>
                <a:gridCol w="1384920"/>
                <a:gridCol w="1392840"/>
                <a:gridCol w="1393200"/>
              </a:tblGrid>
              <a:tr h="3380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MUNICÍPIO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CNES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GESTÃO 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MANTENEDORA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FORTALECIMENTO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AMPLIAÇÃO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</a:tr>
              <a:tr h="5072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Paranaguá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latin typeface="Calibri"/>
                          <a:ea typeface="Calibri"/>
                        </a:rPr>
                        <a:t>Hospital Regional Do Litoral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333333"/>
                          </a:solidFill>
                          <a:latin typeface="Calibri"/>
                          <a:ea typeface="Calibri"/>
                        </a:rPr>
                        <a:t>2687127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Estadual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FUNEAS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60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Cascavel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latin typeface="Calibri"/>
                          <a:ea typeface="Calibri"/>
                        </a:rPr>
                        <a:t>Hospital Universitário Do Oeste Do Paraná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2738368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Estadual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Universidade Estadual do Oeste do Paraná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60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Santo Antônio da Platina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latin typeface="Calibri"/>
                          <a:ea typeface="Calibri"/>
                        </a:rPr>
                        <a:t>Hospital Regional Do Norte Pioneiro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3316300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Estadual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FUNEAS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144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Francisco Beltrão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latin typeface="Calibri"/>
                          <a:ea typeface="Calibri"/>
                        </a:rPr>
                        <a:t>Hospital Regional Do Sudoeste Walter Alberto Pecoits F B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6424341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Estadual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FUNEAS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452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Campo Largo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latin typeface="Calibri"/>
                          <a:ea typeface="Calibri"/>
                        </a:rPr>
                        <a:t>Hospital Infantil Doutor Waldemar Monastier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6426204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Estadual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FUNEAS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452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Ponta Grossa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latin typeface="Calibri"/>
                          <a:ea typeface="Calibri"/>
                        </a:rPr>
                        <a:t>Hospital Universitário Regional Dos Campos Gerais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6542638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Estadual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Universidade Estadual de Ponta Grossa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94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Curitiba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Do Trabalhador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0015369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Dupla 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latin typeface="Calibri"/>
                          <a:ea typeface="Calibri"/>
                        </a:rPr>
                        <a:t>SESA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9" name="Retângulo 6_1"/>
          <p:cNvSpPr/>
          <p:nvPr/>
        </p:nvSpPr>
        <p:spPr>
          <a:xfrm>
            <a:off x="380880" y="142920"/>
            <a:ext cx="11319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Hospitais que comporão a RENAVEH e receberão o recurso financeiro da Portaria 2624/2020 via SESA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tângulo 6_0"/>
          <p:cNvSpPr/>
          <p:nvPr/>
        </p:nvSpPr>
        <p:spPr>
          <a:xfrm>
            <a:off x="380880" y="142920"/>
            <a:ext cx="11499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Hospitais que comporão a RENAVEH e receberão o recurso financeiro da Portaria 2624/2020 via Fundo Municipal de Saúde</a:t>
            </a:r>
            <a:endParaRPr b="0" lang="pt-BR" sz="1800" spc="-1" strike="noStrike">
              <a:latin typeface="Arial"/>
            </a:endParaRPr>
          </a:p>
        </p:txBody>
      </p:sp>
      <p:graphicFrame>
        <p:nvGraphicFramePr>
          <p:cNvPr id="191" name="Tabela 3_1"/>
          <p:cNvGraphicFramePr/>
          <p:nvPr/>
        </p:nvGraphicFramePr>
        <p:xfrm>
          <a:off x="309600" y="714240"/>
          <a:ext cx="11667960" cy="5456520"/>
        </p:xfrm>
        <a:graphic>
          <a:graphicData uri="http://schemas.openxmlformats.org/drawingml/2006/table">
            <a:tbl>
              <a:tblPr/>
              <a:tblGrid>
                <a:gridCol w="1159560"/>
                <a:gridCol w="2302200"/>
                <a:gridCol w="895680"/>
                <a:gridCol w="1714320"/>
                <a:gridCol w="1357200"/>
                <a:gridCol w="1643040"/>
                <a:gridCol w="714240"/>
                <a:gridCol w="857160"/>
                <a:gridCol w="1024560"/>
              </a:tblGrid>
              <a:tr h="389160">
                <a:tc>
                  <a:txBody>
                    <a:bodyPr lIns="48960" rIns="489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MUNICÍPIO</a:t>
                      </a:r>
                      <a:endParaRPr b="0" lang="pt-BR" sz="11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</a:t>
                      </a:r>
                      <a:endParaRPr b="0" lang="pt-BR" sz="11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CNES</a:t>
                      </a:r>
                      <a:endParaRPr b="0" lang="pt-BR" sz="11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TIPO DE GESTÃO (ESTADUAL/MUNICIPAL)</a:t>
                      </a:r>
                      <a:endParaRPr b="0" lang="pt-BR" sz="11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</a:t>
                      </a:r>
                      <a:endParaRPr b="0" lang="pt-BR" sz="11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MANTENEDORA</a:t>
                      </a:r>
                      <a:endParaRPr b="0" lang="pt-BR" sz="11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FORTALECIMENTO</a:t>
                      </a:r>
                      <a:endParaRPr b="0" lang="pt-BR" sz="11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AMPLIAÇÃO</a:t>
                      </a:r>
                      <a:endParaRPr b="0" lang="pt-BR" sz="11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1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RECURSO</a:t>
                      </a:r>
                      <a:endParaRPr b="0" lang="pt-BR" sz="11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bf6"/>
                    </a:solidFill>
                  </a:tcPr>
                </a:tc>
              </a:tr>
              <a:tr h="518760">
                <a:tc rowSpan="2">
                  <a:txBody>
                    <a:bodyPr lIns="48960" rIns="489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Maringá</a:t>
                      </a:r>
                      <a:endParaRPr b="0" lang="pt-BR" sz="14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Universitário Regional De Maringá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2587335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Municipal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Universidade Estadual De Maringá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600.000,00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8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Municipal De Maringá Thelma Villanova Kasprowicz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2743477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Municipal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Prefeitura Do Municipio De Maringá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518760">
                <a:tc>
                  <a:txBody>
                    <a:bodyPr lIns="48960" rIns="489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São José Dos Pinhais</a:t>
                      </a:r>
                      <a:endParaRPr b="0" lang="pt-BR" sz="14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E Maternidade Municipal De São Jose Dos Pinhais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2753278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Municipal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Prefeitura Municipal De São Jose Dos Pinhais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300.000,00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760">
                <a:tc>
                  <a:txBody>
                    <a:bodyPr lIns="48960" rIns="489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Londrina</a:t>
                      </a:r>
                      <a:endParaRPr b="0" lang="pt-BR" sz="14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Universitário Regional Do Norte Do Paraná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2781859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Dupla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Universidade Estadual De Londrina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300.000,00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600">
                <a:tc>
                  <a:txBody>
                    <a:bodyPr lIns="48960" rIns="489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Foz Do Iguaçu</a:t>
                      </a:r>
                      <a:endParaRPr b="0" lang="pt-BR" sz="14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Municipal Padre Germano Lauck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5061989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Municipal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300.000,00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600">
                <a:tc>
                  <a:txBody>
                    <a:bodyPr lIns="48960" rIns="489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Araucária</a:t>
                      </a:r>
                      <a:endParaRPr b="0" lang="pt-BR" sz="14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Municipal De Araucária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5995280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Municipal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Município De Araucária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300.000,00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600">
                <a:tc rowSpan="5">
                  <a:txBody>
                    <a:bodyPr lIns="48960" rIns="489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pt-BR" sz="1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Curitiba</a:t>
                      </a:r>
                      <a:endParaRPr b="0" lang="pt-BR" sz="14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De Clínicas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2384299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Dupla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Universidade Federal Do Paraná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5"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1.500.000,00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85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Do Idoso Zilda Arns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6388671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Municipal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Administração Pública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Fundação Estatal De Atenção A Saúde De Curitiba - FEAS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39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Evangélico De Curitiba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15245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Municipal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Entidades Empresariais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39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Infantil Pequeno Príncipe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15563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Municipal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Entidades Sem Fins Lucrativos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39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Universitário Do Cajuru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15407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Dupla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Entidades Sem Fins Lucrativos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</a:tr>
              <a:tr h="456120">
                <a:tc>
                  <a:txBody>
                    <a:bodyPr lIns="48960" rIns="4896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pt-BR" sz="1400" spc="-1" strike="noStrike">
                          <a:latin typeface="Calibri"/>
                          <a:ea typeface="Calibri"/>
                        </a:rPr>
                        <a:t>Campina Grande Do Sul</a:t>
                      </a:r>
                      <a:endParaRPr b="0" lang="pt-BR" sz="14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Hospital Angelina Caron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13633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Estadual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Entidades Sem Fins Lucrativos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X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8960" rIns="4896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pt-BR" sz="12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300.000,00</a:t>
                      </a:r>
                      <a:endParaRPr b="0" lang="pt-BR" sz="1200" spc="-1" strike="noStrike">
                        <a:latin typeface="Times New Roman"/>
                      </a:endParaRPr>
                    </a:p>
                  </a:txBody>
                  <a:tcPr marL="48960" marR="489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m 4_0" descr="MAPA NUCLES.png"/>
          <p:cNvPicPr/>
          <p:nvPr/>
        </p:nvPicPr>
        <p:blipFill>
          <a:blip r:embed="rId1"/>
          <a:stretch/>
        </p:blipFill>
        <p:spPr>
          <a:xfrm>
            <a:off x="1380960" y="285840"/>
            <a:ext cx="7929360" cy="4714560"/>
          </a:xfrm>
          <a:prstGeom prst="rect">
            <a:avLst/>
          </a:prstGeom>
          <a:ln w="9525">
            <a:noFill/>
          </a:ln>
        </p:spPr>
      </p:pic>
      <p:sp>
        <p:nvSpPr>
          <p:cNvPr id="193" name="Título 3_1"/>
          <p:cNvSpPr txBox="1"/>
          <p:nvPr/>
        </p:nvSpPr>
        <p:spPr>
          <a:xfrm>
            <a:off x="1309680" y="0"/>
            <a:ext cx="9072360" cy="71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Arial"/>
              </a:rPr>
              <a:t>REVEH-PARANÁ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aixaDeTexto 5_1"/>
          <p:cNvSpPr/>
          <p:nvPr/>
        </p:nvSpPr>
        <p:spPr>
          <a:xfrm>
            <a:off x="190440" y="5357880"/>
            <a:ext cx="3142800" cy="369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Picture 3_4" descr="C:\Program Files (x86)\Microsoft Office\MEDIA\CAGCAT10\j0205462.wmf"/>
          <p:cNvPicPr/>
          <p:nvPr/>
        </p:nvPicPr>
        <p:blipFill>
          <a:blip r:embed="rId2"/>
          <a:stretch/>
        </p:blipFill>
        <p:spPr>
          <a:xfrm>
            <a:off x="8381880" y="1928880"/>
            <a:ext cx="540720" cy="40320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  <p:pic>
        <p:nvPicPr>
          <p:cNvPr id="196" name="Picture 3_5" descr="C:\Program Files (x86)\Microsoft Office\MEDIA\CAGCAT10\j0205462.wmf"/>
          <p:cNvPicPr/>
          <p:nvPr/>
        </p:nvPicPr>
        <p:blipFill>
          <a:blip r:embed="rId3"/>
          <a:stretch/>
        </p:blipFill>
        <p:spPr>
          <a:xfrm>
            <a:off x="8381880" y="1357200"/>
            <a:ext cx="540720" cy="40320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  <p:sp>
        <p:nvSpPr>
          <p:cNvPr id="197" name="CaixaDeTexto 13_1"/>
          <p:cNvSpPr/>
          <p:nvPr/>
        </p:nvSpPr>
        <p:spPr>
          <a:xfrm>
            <a:off x="8953560" y="1285920"/>
            <a:ext cx="1775520" cy="516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Cambria"/>
                <a:ea typeface="DejaVu Sans"/>
              </a:rPr>
              <a:t>Núcleos VEH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Cambria"/>
                <a:ea typeface="DejaVu Sans"/>
              </a:rPr>
              <a:t>Rede Nacional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98" name="CaixaDeTexto 14_1"/>
          <p:cNvSpPr/>
          <p:nvPr/>
        </p:nvSpPr>
        <p:spPr>
          <a:xfrm>
            <a:off x="8953560" y="1857240"/>
            <a:ext cx="1775520" cy="516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Cambria"/>
                <a:ea typeface="DejaVu Sans"/>
              </a:rPr>
              <a:t>Núcleos  VEH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Cambria"/>
                <a:ea typeface="DejaVu Sans"/>
              </a:rPr>
              <a:t>Rede Estadual</a:t>
            </a:r>
            <a:endParaRPr b="0" lang="pt-BR" sz="1400" spc="-1" strike="noStrike">
              <a:latin typeface="Arial"/>
            </a:endParaRPr>
          </a:p>
        </p:txBody>
      </p:sp>
      <p:graphicFrame>
        <p:nvGraphicFramePr>
          <p:cNvPr id="199" name="Tabela 19_1"/>
          <p:cNvGraphicFramePr/>
          <p:nvPr/>
        </p:nvGraphicFramePr>
        <p:xfrm>
          <a:off x="452520" y="4786200"/>
          <a:ext cx="10104480" cy="1577520"/>
        </p:xfrm>
        <a:graphic>
          <a:graphicData uri="http://schemas.openxmlformats.org/drawingml/2006/table">
            <a:tbl>
              <a:tblPr/>
              <a:tblGrid>
                <a:gridCol w="3333600"/>
                <a:gridCol w="6770880"/>
              </a:tblGrid>
              <a:tr h="314280"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 do Cajuru                                                                                              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  <a:tc>
                  <a:tcPr marL="12600" marR="12600">
                    <a:noFill/>
                  </a:tcPr>
                </a:tc>
              </a:tr>
              <a:tr h="195120"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 Evangélico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  <a:tc>
                  <a:tcPr marL="12600" marR="12600">
                    <a:noFill/>
                  </a:tcPr>
                </a:tc>
              </a:tr>
              <a:tr h="162000"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 do Trabalhador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da Providencia de Apucarana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</a:tr>
              <a:tr h="162000"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Pequeno Principe 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Zona Norte de Londrina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</a:tr>
              <a:tr h="162000"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de Clínicas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Zona Sul de Londrina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</a:tr>
              <a:tr h="162000"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Angelina Caron 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Santa Casa de Londrina 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</a:tr>
              <a:tr h="162000"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Universitário de Cascavel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Municipal de Maringá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</a:tr>
              <a:tr h="169200"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Universitário de Londrina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  <a:tc>
                  <a:tcPr marL="12600" marR="12600">
                    <a:noFill/>
                  </a:tcPr>
                </a:tc>
              </a:tr>
              <a:tr h="162000">
                <a:tc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Universitário de Maringá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  <a:tc>
                  <a:tcPr marL="12600" marR="12600">
                    <a:noFill/>
                  </a:tcPr>
                </a:tc>
              </a:tr>
              <a:tr h="162000">
                <a:tc gridSpan="2">
                  <a:txBody>
                    <a:bodyPr lIns="12600" rIns="1260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 Municipal Padre Germano Lauck </a:t>
                      </a:r>
                      <a:endParaRPr b="0" lang="pt-BR" sz="1000" spc="-1" strike="noStrike">
                        <a:latin typeface="Times New Roman"/>
                      </a:endParaRPr>
                    </a:p>
                  </a:txBody>
                  <a:tcPr marL="12600" marR="12600"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00" name="CaixaDeTexto 10_1"/>
          <p:cNvSpPr/>
          <p:nvPr/>
        </p:nvSpPr>
        <p:spPr>
          <a:xfrm>
            <a:off x="6524640" y="4857840"/>
            <a:ext cx="4381200" cy="21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Hospital Municipal de São José dos Pinhais</a:t>
            </a: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Hospital Municipal de Araucária</a:t>
            </a: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Hospital do Norte Pioneiro</a:t>
            </a: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Hospital do Idoso Zilda Arns</a:t>
            </a: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Hospital Infantil Waldemar Monastier</a:t>
            </a: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Hospital do Sudoeste (Fco Beltrão)</a:t>
            </a: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Hospital Universitário dos Campos Gerais</a:t>
            </a: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Hospital Regional do Litoral</a:t>
            </a: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Arial"/>
                <a:ea typeface="DejaVu Sans"/>
              </a:rPr>
              <a:t>Hospital Santa Casa de Maringá</a:t>
            </a: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000" spc="-1" strike="noStrike">
              <a:latin typeface="Arial"/>
            </a:endParaRPr>
          </a:p>
        </p:txBody>
      </p:sp>
      <p:sp>
        <p:nvSpPr>
          <p:cNvPr id="201" name="Cruz 11_1"/>
          <p:cNvSpPr/>
          <p:nvPr/>
        </p:nvSpPr>
        <p:spPr>
          <a:xfrm>
            <a:off x="6453360" y="1571760"/>
            <a:ext cx="190080" cy="142560"/>
          </a:xfrm>
          <a:prstGeom prst="plus">
            <a:avLst>
              <a:gd name="adj" fmla="val 25000"/>
            </a:avLst>
          </a:prstGeom>
          <a:solidFill>
            <a:schemeClr val="accent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ruz 12_1"/>
          <p:cNvSpPr/>
          <p:nvPr/>
        </p:nvSpPr>
        <p:spPr>
          <a:xfrm>
            <a:off x="6238800" y="2928960"/>
            <a:ext cx="190080" cy="142560"/>
          </a:xfrm>
          <a:prstGeom prst="plus">
            <a:avLst>
              <a:gd name="adj" fmla="val 25000"/>
            </a:avLst>
          </a:prstGeom>
          <a:solidFill>
            <a:schemeClr val="accent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ruz 13_1"/>
          <p:cNvSpPr/>
          <p:nvPr/>
        </p:nvSpPr>
        <p:spPr>
          <a:xfrm>
            <a:off x="6738840" y="3214800"/>
            <a:ext cx="190080" cy="142560"/>
          </a:xfrm>
          <a:prstGeom prst="plus">
            <a:avLst>
              <a:gd name="adj" fmla="val 25000"/>
            </a:avLst>
          </a:prstGeom>
          <a:solidFill>
            <a:schemeClr val="accent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ruz 14_1"/>
          <p:cNvSpPr/>
          <p:nvPr/>
        </p:nvSpPr>
        <p:spPr>
          <a:xfrm>
            <a:off x="6810480" y="3643200"/>
            <a:ext cx="190080" cy="142560"/>
          </a:xfrm>
          <a:prstGeom prst="plus">
            <a:avLst>
              <a:gd name="adj" fmla="val 25000"/>
            </a:avLst>
          </a:prstGeom>
          <a:solidFill>
            <a:schemeClr val="accent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ruz 18_1"/>
          <p:cNvSpPr/>
          <p:nvPr/>
        </p:nvSpPr>
        <p:spPr>
          <a:xfrm>
            <a:off x="3024000" y="3571920"/>
            <a:ext cx="190080" cy="142560"/>
          </a:xfrm>
          <a:prstGeom prst="plus">
            <a:avLst>
              <a:gd name="adj" fmla="val 25000"/>
            </a:avLst>
          </a:prstGeom>
          <a:solidFill>
            <a:schemeClr val="accent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ruz 20_1"/>
          <p:cNvSpPr/>
          <p:nvPr/>
        </p:nvSpPr>
        <p:spPr>
          <a:xfrm>
            <a:off x="7167600" y="3143160"/>
            <a:ext cx="190080" cy="142560"/>
          </a:xfrm>
          <a:prstGeom prst="plus">
            <a:avLst>
              <a:gd name="adj" fmla="val 25000"/>
            </a:avLst>
          </a:prstGeom>
          <a:solidFill>
            <a:schemeClr val="accent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Picture 3_6" descr="C:\Program Files (x86)\Microsoft Office\MEDIA\CAGCAT10\j0205462.wmf"/>
          <p:cNvPicPr/>
          <p:nvPr/>
        </p:nvPicPr>
        <p:blipFill>
          <a:blip r:embed="rId4"/>
          <a:stretch/>
        </p:blipFill>
        <p:spPr>
          <a:xfrm>
            <a:off x="1023840" y="4286160"/>
            <a:ext cx="540720" cy="40320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  <p:pic>
        <p:nvPicPr>
          <p:cNvPr id="208" name="Picture 3_7" descr="C:\Program Files (x86)\Microsoft Office\MEDIA\CAGCAT10\j0205462.wmf"/>
          <p:cNvPicPr/>
          <p:nvPr/>
        </p:nvPicPr>
        <p:blipFill>
          <a:blip r:embed="rId5"/>
          <a:stretch/>
        </p:blipFill>
        <p:spPr>
          <a:xfrm>
            <a:off x="4381560" y="4572000"/>
            <a:ext cx="540720" cy="40320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  <p:sp>
        <p:nvSpPr>
          <p:cNvPr id="209" name="Cruz 23_1"/>
          <p:cNvSpPr/>
          <p:nvPr/>
        </p:nvSpPr>
        <p:spPr>
          <a:xfrm>
            <a:off x="7524720" y="4429080"/>
            <a:ext cx="428400" cy="356760"/>
          </a:xfrm>
          <a:prstGeom prst="plus">
            <a:avLst>
              <a:gd name="adj" fmla="val 25000"/>
            </a:avLst>
          </a:prstGeom>
          <a:solidFill>
            <a:schemeClr val="accent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6189</TotalTime>
  <Application>LibreOffice/7.1.4.2$Windows_X86_64 LibreOffice_project/a529a4fab45b75fefc5b6226684193eb000654f6</Application>
  <AppVersion>15.0000</AppVersion>
  <Words>115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2019-02-06T16:41:46Z</dcterms:created>
  <dc:creator>Márcio Popia</dc:creator>
  <dc:description/>
  <dc:language>pt-BR</dc:language>
  <cp:lastModifiedBy/>
  <cp:lastPrinted>2019-02-12T10:51:29Z</cp:lastPrinted>
  <dcterms:modified xsi:type="dcterms:W3CDTF">2021-09-21T17:33:39Z</dcterms:modified>
  <cp:revision>197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3</vt:i4>
  </property>
  <property fmtid="{D5CDD505-2E9C-101B-9397-08002B2CF9AE}" pid="7" name="PresentationFormat">
    <vt:lpwstr>Widescreen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</vt:i4>
  </property>
</Properties>
</file>