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8" r:id="rId2"/>
    <p:sldId id="306" r:id="rId3"/>
    <p:sldId id="305" r:id="rId4"/>
    <p:sldId id="304" r:id="rId5"/>
    <p:sldId id="302" r:id="rId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32" autoAdjust="0"/>
  </p:normalViewPr>
  <p:slideViewPr>
    <p:cSldViewPr>
      <p:cViewPr varScale="1">
        <p:scale>
          <a:sx n="75" d="100"/>
          <a:sy n="75" d="100"/>
        </p:scale>
        <p:origin x="946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19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19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19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20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A06AF0B-BEED-4485-B01B-1F5BF5A09D7B}" type="slidenum">
              <a:rPr lang="pt-BR" sz="1400" b="0" strike="noStrike" spc="-1">
                <a:latin typeface="Times New Roman"/>
              </a:rPr>
              <a:pPr algn="r"/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910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_0"/>
          <p:cNvSpPr/>
          <p:nvPr/>
        </p:nvSpPr>
        <p:spPr>
          <a:xfrm>
            <a:off x="3884760" y="8685360"/>
            <a:ext cx="2964240" cy="44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021F077-2CA2-43D0-A068-15C84731F739}" type="slidenum">
              <a:rPr lang="pt-BR" sz="1200" b="0" strike="noStrike" spc="-1">
                <a:solidFill>
                  <a:srgbClr val="000000"/>
                </a:solidFill>
                <a:latin typeface="+mn-lt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72113" cy="3078163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88" name="CustomShape 4_1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E6B31F5-1392-4419-9D0B-3765466000C8}" type="slidenum">
              <a:rPr lang="pt-BR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20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195" name="Rectangle 17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196" name="Rectangle 1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197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fld id="{1534A98E-0F56-4AFB-9DD8-8A90AF136563}" type="slidenum">
              <a:rPr lang="pt-BR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>
                <a:buClrTx/>
                <a:buFontTx/>
                <a:buNone/>
              </a:pPr>
              <a:t>4</a:t>
            </a:fld>
            <a:endParaRPr lang="pt-BR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8198" name="Text Box 1"/>
          <p:cNvSpPr txBox="1">
            <a:spLocks noChangeArrowheads="1"/>
          </p:cNvSpPr>
          <p:nvPr/>
        </p:nvSpPr>
        <p:spPr bwMode="auto">
          <a:xfrm>
            <a:off x="0" y="0"/>
            <a:ext cx="3262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19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62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0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4C52DF-58B3-452D-B419-2F7EDAD087BA}" type="slidenum"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pt-BR" sz="14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8202" name="Text Box 5"/>
          <p:cNvSpPr txBox="1">
            <a:spLocks noChangeArrowheads="1"/>
          </p:cNvSpPr>
          <p:nvPr/>
        </p:nvSpPr>
        <p:spPr bwMode="auto">
          <a:xfrm>
            <a:off x="0" y="0"/>
            <a:ext cx="3263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03" name="Text Box 6"/>
          <p:cNvSpPr txBox="1">
            <a:spLocks noChangeArrowheads="1"/>
          </p:cNvSpPr>
          <p:nvPr/>
        </p:nvSpPr>
        <p:spPr bwMode="auto">
          <a:xfrm>
            <a:off x="4278313" y="0"/>
            <a:ext cx="3263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04" name="Text Box 7"/>
          <p:cNvSpPr txBox="1">
            <a:spLocks noChangeArrowheads="1"/>
          </p:cNvSpPr>
          <p:nvPr/>
        </p:nvSpPr>
        <p:spPr bwMode="auto">
          <a:xfrm>
            <a:off x="0" y="10156825"/>
            <a:ext cx="3263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05" name="Text Box 8"/>
          <p:cNvSpPr txBox="1">
            <a:spLocks noChangeArrowheads="1"/>
          </p:cNvSpPr>
          <p:nvPr/>
        </p:nvSpPr>
        <p:spPr bwMode="auto">
          <a:xfrm>
            <a:off x="4278313" y="10156825"/>
            <a:ext cx="3263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840E905-2CC1-4090-83D9-FBC7BFD36BDD}" type="slidenum"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pt-BR" sz="14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8206" name="Text Box 9"/>
          <p:cNvSpPr txBox="1">
            <a:spLocks noChangeArrowheads="1"/>
          </p:cNvSpPr>
          <p:nvPr/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07" name="Text Box 10"/>
          <p:cNvSpPr txBox="1">
            <a:spLocks noChangeArrowheads="1"/>
          </p:cNvSpPr>
          <p:nvPr/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08" name="Text Box 11"/>
          <p:cNvSpPr txBox="1">
            <a:spLocks noChangeArrowheads="1"/>
          </p:cNvSpPr>
          <p:nvPr/>
        </p:nvSpPr>
        <p:spPr bwMode="auto">
          <a:xfrm>
            <a:off x="0" y="10156825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09" name="Text Box 12"/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BC2E3AE-9D5A-4594-9CB1-488E9AAAC46D}" type="slidenum"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pt-BR" sz="14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8210" name="Text Box 13"/>
          <p:cNvSpPr txBox="1">
            <a:spLocks noChangeArrowheads="1"/>
          </p:cNvSpPr>
          <p:nvPr/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12" name="Text Box 15"/>
          <p:cNvSpPr txBox="1">
            <a:spLocks noChangeArrowheads="1"/>
          </p:cNvSpPr>
          <p:nvPr/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13" name="Text Box 16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F5BACE-4675-4F1F-923B-F02BEBF4C7F3}" type="slidenum"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pt-BR" sz="14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8214" name="Text Box 17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15" name="Text Box 18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16" name="Text Box 19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17" name="Text Box 20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82793A2-4FED-4C30-8489-7BB7109EA849}" type="slidenum"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pt-BR" sz="14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8218" name="Text Box 21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19" name="Text Box 22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20" name="Text Box 23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221" name="Text Box 24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BB758FD-0C68-4134-A9A2-8154A3CD3CA1}" type="slidenum">
              <a:rPr lang="pt-BR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pt-BR" sz="14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8222" name="Rectangle 25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23" name="Rectangle 26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845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_1"/>
          <p:cNvSpPr/>
          <p:nvPr/>
        </p:nvSpPr>
        <p:spPr>
          <a:xfrm>
            <a:off x="3884760" y="8685360"/>
            <a:ext cx="2964240" cy="44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F29771E-8E9D-4E57-96D6-142C4261C9AD}" type="slidenum">
              <a:rPr lang="pt-BR" sz="1200" b="0" strike="noStrike" spc="-1">
                <a:solidFill>
                  <a:srgbClr val="000000"/>
                </a:solidFill>
                <a:latin typeface="+mn-lt"/>
              </a:rPr>
              <a:t>5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72113" cy="3078163"/>
          </a:xfrm>
          <a:prstGeom prst="rect">
            <a:avLst/>
          </a:prstGeom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95" name="CustomShape 4_2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0484255-3391-463F-A99A-635AFDFF49A5}" type="slidenum">
              <a:rPr lang="pt-BR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5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96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/>
          <p:cNvPicPr/>
          <p:nvPr/>
        </p:nvPicPr>
        <p:blipFill>
          <a:blip r:embed="rId14"/>
          <a:stretch/>
        </p:blipFill>
        <p:spPr>
          <a:xfrm>
            <a:off x="0" y="1440"/>
            <a:ext cx="9140400" cy="513828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6"/>
          <p:cNvPicPr/>
          <p:nvPr/>
        </p:nvPicPr>
        <p:blipFill>
          <a:blip r:embed="rId3"/>
          <a:stretch/>
        </p:blipFill>
        <p:spPr>
          <a:xfrm>
            <a:off x="3570" y="1439"/>
            <a:ext cx="9132182" cy="5132016"/>
          </a:xfrm>
          <a:prstGeom prst="rect">
            <a:avLst/>
          </a:prstGeom>
          <a:ln w="9360">
            <a:noFill/>
          </a:ln>
        </p:spPr>
      </p:pic>
      <p:sp>
        <p:nvSpPr>
          <p:cNvPr id="47" name="Retângulo 3"/>
          <p:cNvSpPr/>
          <p:nvPr/>
        </p:nvSpPr>
        <p:spPr>
          <a:xfrm>
            <a:off x="2267744" y="4834855"/>
            <a:ext cx="3805732" cy="2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72" tIns="44986" rIns="89972" bIns="44986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350" spc="-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Setembro/2021</a:t>
            </a:r>
            <a:endParaRPr lang="pt-BR" sz="135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699542"/>
            <a:ext cx="5760639" cy="1176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7491" tIns="33746" rIns="67491" bIns="33746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sz="2400" b="1" dirty="0">
                <a:latin typeface="Calibri" panose="020F0502020204030204" pitchFamily="34" charset="0"/>
              </a:rPr>
              <a:t>Habilitação do Laboratório de Monitoramento Externo da Qualidade dos Exames </a:t>
            </a:r>
            <a:r>
              <a:rPr lang="pt-BR" sz="2400" b="1" dirty="0" err="1">
                <a:latin typeface="Calibri" panose="020F0502020204030204" pitchFamily="34" charset="0"/>
              </a:rPr>
              <a:t>Citopatológicos</a:t>
            </a:r>
            <a:r>
              <a:rPr lang="pt-BR" sz="2400" b="1" dirty="0">
                <a:latin typeface="Calibri" panose="020F0502020204030204" pitchFamily="34" charset="0"/>
              </a:rPr>
              <a:t> do Colo do Útero </a:t>
            </a:r>
          </a:p>
        </p:txBody>
      </p:sp>
    </p:spTree>
    <p:extLst>
      <p:ext uri="{BB962C8B-B14F-4D97-AF65-F5344CB8AC3E}">
        <p14:creationId xmlns:p14="http://schemas.microsoft.com/office/powerpoint/2010/main" val="34680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Portarias</a:t>
            </a:r>
            <a:endParaRPr lang="pt-BR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79512" y="1063800"/>
            <a:ext cx="8229240" cy="2982960"/>
          </a:xfrm>
        </p:spPr>
        <p:txBody>
          <a:bodyPr anchor="t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+mn-lt"/>
              </a:rPr>
              <a:t>Portaria nº 1.504, 23/07/13 que Institui a Qualificação Nacional em </a:t>
            </a:r>
            <a:r>
              <a:rPr lang="pt-BR" sz="2000" dirty="0" err="1" smtClean="0">
                <a:latin typeface="+mn-lt"/>
              </a:rPr>
              <a:t>Citopatologia</a:t>
            </a:r>
            <a:r>
              <a:rPr lang="pt-BR" sz="2000" dirty="0" smtClean="0">
                <a:latin typeface="+mn-lt"/>
              </a:rPr>
              <a:t> na prevenção do câncer do colo do útero (</a:t>
            </a:r>
            <a:r>
              <a:rPr lang="pt-BR" sz="2000" dirty="0" err="1" smtClean="0">
                <a:latin typeface="+mn-lt"/>
              </a:rPr>
              <a:t>QualiCito</a:t>
            </a:r>
            <a:r>
              <a:rPr lang="pt-BR" sz="2000" dirty="0" smtClean="0">
                <a:latin typeface="+mn-lt"/>
              </a:rPr>
              <a:t>), no âmbito da Rede de Atenção à Saúde das Pessoas com Doenças Crônicas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+mn-lt"/>
              </a:rPr>
              <a:t>Portaria nº 2.460, de 21/10/13 que altera e acresce dispositivos à Portaria nº 1.504/GM/MS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+mn-lt"/>
              </a:rPr>
              <a:t>Portaria nº 3.388 de 30/12/13 que redefine a Qualificação Nacional em </a:t>
            </a:r>
            <a:r>
              <a:rPr lang="pt-BR" sz="2000" dirty="0" err="1" smtClean="0">
                <a:latin typeface="+mn-lt"/>
              </a:rPr>
              <a:t>Citopatologia</a:t>
            </a:r>
            <a:r>
              <a:rPr lang="pt-BR" sz="2000" dirty="0" smtClean="0">
                <a:latin typeface="+mn-lt"/>
              </a:rPr>
              <a:t> na prevenção do câncer do colo do útero (</a:t>
            </a:r>
            <a:r>
              <a:rPr lang="pt-BR" sz="2000" dirty="0" err="1" smtClean="0">
                <a:latin typeface="+mn-lt"/>
              </a:rPr>
              <a:t>QualiCito</a:t>
            </a:r>
            <a:r>
              <a:rPr lang="pt-BR" sz="2000" dirty="0" smtClean="0">
                <a:latin typeface="+mn-lt"/>
              </a:rPr>
              <a:t>)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948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Classificação dos laboratórios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1347614"/>
            <a:ext cx="4978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Laboratórios Tipo I - laboratórios públicos e privados que prestam serviço ao SUS, e que realizam exames </a:t>
            </a:r>
            <a:r>
              <a:rPr lang="pt-BR" dirty="0" err="1"/>
              <a:t>citopatológicos</a:t>
            </a:r>
            <a:r>
              <a:rPr lang="pt-BR" dirty="0"/>
              <a:t> do colo do </a:t>
            </a:r>
            <a:r>
              <a:rPr lang="pt-BR" dirty="0" smtClean="0"/>
              <a:t>útero.</a:t>
            </a:r>
          </a:p>
          <a:p>
            <a:endParaRPr lang="pt-BR" dirty="0"/>
          </a:p>
          <a:p>
            <a:r>
              <a:rPr lang="pt-BR" dirty="0" smtClean="0"/>
              <a:t>Laboratórios </a:t>
            </a:r>
            <a:r>
              <a:rPr lang="pt-BR" dirty="0"/>
              <a:t>Tipo II - laboratórios públicos responsáveis por realizar as ações no âmbito do MEQ, além de poderem realizar as ações dos Laboratórios Tipo I.</a:t>
            </a:r>
          </a:p>
        </p:txBody>
      </p:sp>
    </p:spTree>
    <p:extLst>
      <p:ext uri="{BB962C8B-B14F-4D97-AF65-F5344CB8AC3E}">
        <p14:creationId xmlns:p14="http://schemas.microsoft.com/office/powerpoint/2010/main" val="203955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0071"/>
            <a:ext cx="9141619" cy="9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39285" y="53906"/>
            <a:ext cx="8121147" cy="131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491" tIns="33746" rIns="67491" bIns="33746">
            <a:spAutoFit/>
          </a:bodyPr>
          <a:lstStyle>
            <a:lvl1pPr marL="211138" indent="-209550">
              <a:tabLst>
                <a:tab pos="0" algn="l"/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32925" algn="l"/>
                <a:tab pos="9882188" algn="l"/>
                <a:tab pos="10331450" algn="l"/>
                <a:tab pos="10780713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32925" algn="l"/>
                <a:tab pos="9882188" algn="l"/>
                <a:tab pos="10331450" algn="l"/>
                <a:tab pos="10780713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32925" algn="l"/>
                <a:tab pos="9882188" algn="l"/>
                <a:tab pos="10331450" algn="l"/>
                <a:tab pos="10780713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32925" algn="l"/>
                <a:tab pos="9882188" algn="l"/>
                <a:tab pos="10331450" algn="l"/>
                <a:tab pos="10780713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32925" algn="l"/>
                <a:tab pos="9882188" algn="l"/>
                <a:tab pos="10331450" algn="l"/>
                <a:tab pos="10780713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32925" algn="l"/>
                <a:tab pos="9882188" algn="l"/>
                <a:tab pos="10331450" algn="l"/>
                <a:tab pos="10780713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32925" algn="l"/>
                <a:tab pos="9882188" algn="l"/>
                <a:tab pos="10331450" algn="l"/>
                <a:tab pos="10780713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32925" algn="l"/>
                <a:tab pos="9882188" algn="l"/>
                <a:tab pos="10331450" algn="l"/>
                <a:tab pos="10780713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32925" algn="l"/>
                <a:tab pos="9882188" algn="l"/>
                <a:tab pos="10331450" algn="l"/>
                <a:tab pos="10780713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just" eaLnBrk="1" hangingPunct="1">
              <a:lnSpc>
                <a:spcPct val="150000"/>
              </a:lnSpc>
              <a:buSzPct val="100000"/>
              <a:defRPr/>
            </a:pPr>
            <a:endParaRPr lang="pt-BR" dirty="0">
              <a:solidFill>
                <a:srgbClr val="45586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  <a:buSzPct val="100000"/>
              <a:defRPr/>
            </a:pPr>
            <a:r>
              <a:rPr lang="pt-BR" dirty="0">
                <a:solidFill>
                  <a:srgbClr val="000000"/>
                </a:solidFill>
              </a:rPr>
              <a:t>Implantação no Hospital Universitário do Oeste de </a:t>
            </a:r>
            <a:r>
              <a:rPr lang="pt-BR" dirty="0" smtClean="0">
                <a:solidFill>
                  <a:srgbClr val="000000"/>
                </a:solidFill>
              </a:rPr>
              <a:t>Cascavel</a:t>
            </a:r>
            <a:endParaRPr lang="pt-BR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50000"/>
              </a:lnSpc>
              <a:buSzPct val="100000"/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827584" y="62915"/>
            <a:ext cx="7233296" cy="374998"/>
          </a:xfrm>
          <a:prstGeom prst="rect">
            <a:avLst/>
          </a:prstGeom>
          <a:solidFill>
            <a:schemeClr val="accent6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67491" tIns="35095" rIns="67491" bIns="35095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ctr">
              <a:lnSpc>
                <a:spcPts val="2081"/>
              </a:lnSpc>
              <a:buClrTx/>
            </a:pPr>
            <a:r>
              <a:rPr lang="pt-BR" b="1" dirty="0">
                <a:latin typeface="Calibri" panose="020F0502020204030204" pitchFamily="34" charset="0"/>
              </a:rPr>
              <a:t>Laboratório de Monitoramento Externo da Qualidade- LABMEQ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5" y="1131590"/>
            <a:ext cx="6969019" cy="361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9922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m 6_0"/>
          <p:cNvPicPr/>
          <p:nvPr/>
        </p:nvPicPr>
        <p:blipFill>
          <a:blip r:embed="rId3"/>
          <a:stretch/>
        </p:blipFill>
        <p:spPr>
          <a:xfrm>
            <a:off x="3570" y="1439"/>
            <a:ext cx="9132182" cy="5132016"/>
          </a:xfrm>
          <a:prstGeom prst="rect">
            <a:avLst/>
          </a:prstGeom>
          <a:ln w="9360">
            <a:noFill/>
          </a:ln>
        </p:spPr>
      </p:pic>
      <p:sp>
        <p:nvSpPr>
          <p:cNvPr id="184" name="CustomShape 1_2"/>
          <p:cNvSpPr/>
          <p:nvPr/>
        </p:nvSpPr>
        <p:spPr>
          <a:xfrm>
            <a:off x="179512" y="364875"/>
            <a:ext cx="4653364" cy="5523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2" tIns="44986" rIns="89972" bIns="44986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999" b="1" spc="-1" dirty="0">
                <a:solidFill>
                  <a:srgbClr val="FFFFFF"/>
                </a:solidFill>
                <a:latin typeface="Arial"/>
                <a:ea typeface="DejaVu Sans"/>
              </a:rPr>
              <a:t>OBRIGADA</a:t>
            </a:r>
            <a:endParaRPr lang="pt-BR" sz="2999" spc="-1" dirty="0">
              <a:latin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1600" y="4514947"/>
            <a:ext cx="44644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Divisão de Prevenção e Controle de Doenças Crônicas e Tabagismo</a:t>
            </a:r>
          </a:p>
          <a:p>
            <a:pPr algn="ctr"/>
            <a:r>
              <a:rPr lang="pt-BR" sz="1100" spc="-1" dirty="0">
                <a:solidFill>
                  <a:srgbClr val="FFFFFF"/>
                </a:solidFill>
                <a:cs typeface="Arial" panose="020B0604020202020204" pitchFamily="34" charset="0"/>
              </a:rPr>
              <a:t>Coordenadoria de Promoção da Saúde</a:t>
            </a:r>
            <a:endParaRPr lang="pt-BR" sz="1100" spc="-1" dirty="0"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1100" spc="-1" dirty="0">
                <a:solidFill>
                  <a:srgbClr val="FFFFFF"/>
                </a:solidFill>
                <a:cs typeface="Arial" panose="020B0604020202020204" pitchFamily="34" charset="0"/>
              </a:rPr>
              <a:t>Diretoria de Atenção e Vigilância em Saúde</a:t>
            </a:r>
          </a:p>
        </p:txBody>
      </p:sp>
    </p:spTree>
    <p:extLst>
      <p:ext uri="{BB962C8B-B14F-4D97-AF65-F5344CB8AC3E}">
        <p14:creationId xmlns:p14="http://schemas.microsoft.com/office/powerpoint/2010/main" val="41225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</TotalTime>
  <Words>215</Words>
  <Application>Microsoft Office PowerPoint</Application>
  <PresentationFormat>Apresentação na tela (16:9)</PresentationFormat>
  <Paragraphs>51</Paragraphs>
  <Slides>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3" baseType="lpstr">
      <vt:lpstr>Arial</vt:lpstr>
      <vt:lpstr>Calibri</vt:lpstr>
      <vt:lpstr>DejaVu Sans</vt:lpstr>
      <vt:lpstr>Segoe UI</vt:lpstr>
      <vt:lpstr>Symbol</vt:lpstr>
      <vt:lpstr>Times New Roman</vt:lpstr>
      <vt:lpstr>Wingdings</vt:lpstr>
      <vt:lpstr>Office Theme</vt:lpstr>
      <vt:lpstr>Apresentação do PowerPoint</vt:lpstr>
      <vt:lpstr>Portarias</vt:lpstr>
      <vt:lpstr>Classificação dos laboratórios</vt:lpstr>
      <vt:lpstr>Apresentação do PowerPoint</vt:lpstr>
      <vt:lpstr>Apresentação do PowerPoint</vt:lpstr>
    </vt:vector>
  </TitlesOfParts>
  <Company>Secretaria de Saude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elaine.oliveira</dc:creator>
  <dc:description/>
  <cp:lastModifiedBy>Elaine</cp:lastModifiedBy>
  <cp:revision>248</cp:revision>
  <dcterms:created xsi:type="dcterms:W3CDTF">2021-06-29T17:18:23Z</dcterms:created>
  <dcterms:modified xsi:type="dcterms:W3CDTF">2021-09-22T02:43:51Z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6</vt:i4>
  </property>
  <property fmtid="{D5CDD505-2E9C-101B-9397-08002B2CF9AE}" pid="7" name="PresentationFormat">
    <vt:lpwstr>Apresentação na tela (16:9)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31</vt:i4>
  </property>
</Properties>
</file>